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6" r:id="rId2"/>
    <p:sldId id="257" r:id="rId3"/>
    <p:sldId id="278" r:id="rId4"/>
    <p:sldId id="259" r:id="rId5"/>
    <p:sldId id="260" r:id="rId6"/>
    <p:sldId id="280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82" r:id="rId16"/>
    <p:sldId id="274" r:id="rId17"/>
    <p:sldId id="283" r:id="rId18"/>
    <p:sldId id="286" r:id="rId19"/>
    <p:sldId id="290" r:id="rId20"/>
    <p:sldId id="287" r:id="rId21"/>
    <p:sldId id="288" r:id="rId22"/>
    <p:sldId id="292" r:id="rId23"/>
    <p:sldId id="293" r:id="rId24"/>
    <p:sldId id="291" r:id="rId25"/>
    <p:sldId id="294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1BC08-A6AE-4F7E-BE9D-662BC24A2F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B4F64B6-32BA-48A8-A3D3-E7DD43BD6595}">
      <dgm:prSet/>
      <dgm:spPr/>
      <dgm:t>
        <a:bodyPr/>
        <a:lstStyle/>
        <a:p>
          <a:r>
            <a:rPr lang="en-US"/>
            <a:t>Several methods have been proposed in recent years to </a:t>
          </a:r>
          <a:r>
            <a:rPr lang="en-US" b="1"/>
            <a:t>counteract climate change</a:t>
          </a:r>
          <a:r>
            <a:rPr lang="en-US"/>
            <a:t>, pollution and ocean acidification by removing CO</a:t>
          </a:r>
          <a:r>
            <a:rPr lang="en-US" baseline="-25000"/>
            <a:t>2</a:t>
          </a:r>
          <a:r>
            <a:rPr lang="en-US"/>
            <a:t> from the atmosphere. </a:t>
          </a:r>
        </a:p>
      </dgm:t>
    </dgm:pt>
    <dgm:pt modelId="{746A969F-27A9-4170-A8B3-BA7B1B900618}" type="parTrans" cxnId="{9BE6C0E5-353F-46A2-B4C1-8DA6DFE29101}">
      <dgm:prSet/>
      <dgm:spPr/>
      <dgm:t>
        <a:bodyPr/>
        <a:lstStyle/>
        <a:p>
          <a:endParaRPr lang="en-US"/>
        </a:p>
      </dgm:t>
    </dgm:pt>
    <dgm:pt modelId="{C66C352C-12F3-45AC-9DF3-E490CE9730EA}" type="sibTrans" cxnId="{9BE6C0E5-353F-46A2-B4C1-8DA6DFE29101}">
      <dgm:prSet/>
      <dgm:spPr/>
      <dgm:t>
        <a:bodyPr/>
        <a:lstStyle/>
        <a:p>
          <a:endParaRPr lang="en-US"/>
        </a:p>
      </dgm:t>
    </dgm:pt>
    <dgm:pt modelId="{A65721A3-5C8B-413E-A202-A1A1E6A7E82D}">
      <dgm:prSet/>
      <dgm:spPr/>
      <dgm:t>
        <a:bodyPr/>
        <a:lstStyle/>
        <a:p>
          <a:r>
            <a:rPr lang="en-US" b="1" dirty="0"/>
            <a:t>CO</a:t>
          </a:r>
          <a:r>
            <a:rPr lang="en-US" b="1" baseline="-25000" dirty="0"/>
            <a:t>2</a:t>
          </a:r>
          <a:r>
            <a:rPr lang="en-US" b="1" dirty="0"/>
            <a:t> sequestration from the atmosphere </a:t>
          </a:r>
          <a:r>
            <a:rPr lang="en-US" dirty="0"/>
            <a:t>is being considered as a method to reduce its greenhouse effect and to lower the Earth’s surface temperature. </a:t>
          </a:r>
        </a:p>
      </dgm:t>
    </dgm:pt>
    <dgm:pt modelId="{07ADF4F4-98A4-4A88-95EF-6989D453080B}" type="parTrans" cxnId="{8D0CDD0E-1248-4EE6-A858-0857492938C8}">
      <dgm:prSet/>
      <dgm:spPr/>
      <dgm:t>
        <a:bodyPr/>
        <a:lstStyle/>
        <a:p>
          <a:endParaRPr lang="en-US"/>
        </a:p>
      </dgm:t>
    </dgm:pt>
    <dgm:pt modelId="{600D72F0-283A-4495-A39C-5D9632DF47B3}" type="sibTrans" cxnId="{8D0CDD0E-1248-4EE6-A858-0857492938C8}">
      <dgm:prSet/>
      <dgm:spPr/>
      <dgm:t>
        <a:bodyPr/>
        <a:lstStyle/>
        <a:p>
          <a:endParaRPr lang="en-US"/>
        </a:p>
      </dgm:t>
    </dgm:pt>
    <dgm:pt modelId="{270C305B-06CD-42B8-AA03-27CEB45BFDAF}">
      <dgm:prSet/>
      <dgm:spPr/>
      <dgm:t>
        <a:bodyPr/>
        <a:lstStyle/>
        <a:p>
          <a:r>
            <a:rPr lang="en-US" dirty="0"/>
            <a:t>The </a:t>
          </a:r>
          <a:r>
            <a:rPr lang="en-US" b="1" dirty="0"/>
            <a:t>capture and use </a:t>
          </a:r>
          <a:r>
            <a:rPr lang="en-US" dirty="0"/>
            <a:t>of carbon dioxide to create valuable products has been receiving interest from the scientific community for two reasons.</a:t>
          </a:r>
        </a:p>
      </dgm:t>
    </dgm:pt>
    <dgm:pt modelId="{24C3EF95-D53B-4D74-A20B-7352D64A0A0C}" type="parTrans" cxnId="{05647577-FD8F-4749-9279-2A7AFF92861E}">
      <dgm:prSet/>
      <dgm:spPr/>
      <dgm:t>
        <a:bodyPr/>
        <a:lstStyle/>
        <a:p>
          <a:endParaRPr lang="en-US"/>
        </a:p>
      </dgm:t>
    </dgm:pt>
    <dgm:pt modelId="{CEBB4598-8881-41E6-BD88-E464DF2ECB9F}" type="sibTrans" cxnId="{05647577-FD8F-4749-9279-2A7AFF92861E}">
      <dgm:prSet/>
      <dgm:spPr/>
      <dgm:t>
        <a:bodyPr/>
        <a:lstStyle/>
        <a:p>
          <a:endParaRPr lang="en-US"/>
        </a:p>
      </dgm:t>
    </dgm:pt>
    <dgm:pt modelId="{65A512B7-3772-4A21-BA35-338D0469313F}">
      <dgm:prSet/>
      <dgm:spPr/>
      <dgm:t>
        <a:bodyPr/>
        <a:lstStyle/>
        <a:p>
          <a:r>
            <a:rPr lang="en-GB"/>
            <a:t>1) Climate change considerations.</a:t>
          </a:r>
          <a:endParaRPr lang="en-US"/>
        </a:p>
      </dgm:t>
    </dgm:pt>
    <dgm:pt modelId="{83440440-EE1C-4571-99A3-3DB19DAAF369}" type="parTrans" cxnId="{FF55D133-E906-447F-8C85-8D515E16AD88}">
      <dgm:prSet/>
      <dgm:spPr/>
      <dgm:t>
        <a:bodyPr/>
        <a:lstStyle/>
        <a:p>
          <a:endParaRPr lang="en-US"/>
        </a:p>
      </dgm:t>
    </dgm:pt>
    <dgm:pt modelId="{88883811-F5CA-4199-9BD5-9D66486814CD}" type="sibTrans" cxnId="{FF55D133-E906-447F-8C85-8D515E16AD88}">
      <dgm:prSet/>
      <dgm:spPr/>
      <dgm:t>
        <a:bodyPr/>
        <a:lstStyle/>
        <a:p>
          <a:endParaRPr lang="en-US"/>
        </a:p>
      </dgm:t>
    </dgm:pt>
    <dgm:pt modelId="{CFCE24BD-DDD6-407B-AB20-936148950A09}">
      <dgm:prSet/>
      <dgm:spPr/>
      <dgm:t>
        <a:bodyPr/>
        <a:lstStyle/>
        <a:p>
          <a:r>
            <a:rPr lang="en-GB" dirty="0"/>
            <a:t>2) CO</a:t>
          </a:r>
          <a:r>
            <a:rPr lang="en-GB" baseline="-25000" dirty="0"/>
            <a:t>2</a:t>
          </a:r>
          <a:r>
            <a:rPr lang="en-GB" dirty="0"/>
            <a:t> usage in industrial or chemical processes can be cheaper or cleaner compared with using conventional hydrocarbons. </a:t>
          </a:r>
          <a:endParaRPr lang="en-US" dirty="0"/>
        </a:p>
      </dgm:t>
    </dgm:pt>
    <dgm:pt modelId="{655D0FD0-6F1B-487A-89C2-D29A9E564B04}" type="parTrans" cxnId="{94A218B3-ED40-4246-BBB3-F4AC9C615A19}">
      <dgm:prSet/>
      <dgm:spPr/>
      <dgm:t>
        <a:bodyPr/>
        <a:lstStyle/>
        <a:p>
          <a:endParaRPr lang="en-US"/>
        </a:p>
      </dgm:t>
    </dgm:pt>
    <dgm:pt modelId="{34BFAE09-149B-472A-8796-CDC132754CCF}" type="sibTrans" cxnId="{94A218B3-ED40-4246-BBB3-F4AC9C615A19}">
      <dgm:prSet/>
      <dgm:spPr/>
      <dgm:t>
        <a:bodyPr/>
        <a:lstStyle/>
        <a:p>
          <a:endParaRPr lang="en-US"/>
        </a:p>
      </dgm:t>
    </dgm:pt>
    <dgm:pt modelId="{64B5BC2F-3D94-4390-B2D7-BC99E22A8107}" type="pres">
      <dgm:prSet presAssocID="{4571BC08-A6AE-4F7E-BE9D-662BC24A2FEB}" presName="root" presStyleCnt="0">
        <dgm:presLayoutVars>
          <dgm:dir/>
          <dgm:resizeHandles val="exact"/>
        </dgm:presLayoutVars>
      </dgm:prSet>
      <dgm:spPr/>
    </dgm:pt>
    <dgm:pt modelId="{F240CE6F-55E3-4EBF-873A-64C19C21BACA}" type="pres">
      <dgm:prSet presAssocID="{7B4F64B6-32BA-48A8-A3D3-E7DD43BD6595}" presName="compNode" presStyleCnt="0"/>
      <dgm:spPr/>
    </dgm:pt>
    <dgm:pt modelId="{E31751B3-49F6-4F0F-B368-A3EA11387F2A}" type="pres">
      <dgm:prSet presAssocID="{7B4F64B6-32BA-48A8-A3D3-E7DD43BD6595}" presName="bgRect" presStyleLbl="bgShp" presStyleIdx="0" presStyleCnt="5"/>
      <dgm:spPr/>
    </dgm:pt>
    <dgm:pt modelId="{917E39B6-1951-48DB-A7C4-37919410F755}" type="pres">
      <dgm:prSet presAssocID="{7B4F64B6-32BA-48A8-A3D3-E7DD43BD659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ziato"/>
        </a:ext>
      </dgm:extLst>
    </dgm:pt>
    <dgm:pt modelId="{FA11CB88-8761-40DD-AD47-888645B07C90}" type="pres">
      <dgm:prSet presAssocID="{7B4F64B6-32BA-48A8-A3D3-E7DD43BD6595}" presName="spaceRect" presStyleCnt="0"/>
      <dgm:spPr/>
    </dgm:pt>
    <dgm:pt modelId="{73721659-3D02-45F6-BB7E-FE9C037F9F86}" type="pres">
      <dgm:prSet presAssocID="{7B4F64B6-32BA-48A8-A3D3-E7DD43BD6595}" presName="parTx" presStyleLbl="revTx" presStyleIdx="0" presStyleCnt="5">
        <dgm:presLayoutVars>
          <dgm:chMax val="0"/>
          <dgm:chPref val="0"/>
        </dgm:presLayoutVars>
      </dgm:prSet>
      <dgm:spPr/>
    </dgm:pt>
    <dgm:pt modelId="{CE486A64-3BE0-4E83-AF33-866BAA9C45AF}" type="pres">
      <dgm:prSet presAssocID="{C66C352C-12F3-45AC-9DF3-E490CE9730EA}" presName="sibTrans" presStyleCnt="0"/>
      <dgm:spPr/>
    </dgm:pt>
    <dgm:pt modelId="{6FF31C17-7D12-410C-BA9B-594FEBA28320}" type="pres">
      <dgm:prSet presAssocID="{A65721A3-5C8B-413E-A202-A1A1E6A7E82D}" presName="compNode" presStyleCnt="0"/>
      <dgm:spPr/>
    </dgm:pt>
    <dgm:pt modelId="{3C047E13-5B91-44FA-A70A-B64463E48517}" type="pres">
      <dgm:prSet presAssocID="{A65721A3-5C8B-413E-A202-A1A1E6A7E82D}" presName="bgRect" presStyleLbl="bgShp" presStyleIdx="1" presStyleCnt="5"/>
      <dgm:spPr/>
    </dgm:pt>
    <dgm:pt modelId="{49A0F75F-36EE-4660-90CF-E500D16E101C}" type="pres">
      <dgm:prSet presAssocID="{A65721A3-5C8B-413E-A202-A1A1E6A7E82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FB35141E-BA4D-4F8C-A92E-1D94D07CBD66}" type="pres">
      <dgm:prSet presAssocID="{A65721A3-5C8B-413E-A202-A1A1E6A7E82D}" presName="spaceRect" presStyleCnt="0"/>
      <dgm:spPr/>
    </dgm:pt>
    <dgm:pt modelId="{26068F05-FD3F-4ACE-B5F8-FDABC0E547C6}" type="pres">
      <dgm:prSet presAssocID="{A65721A3-5C8B-413E-A202-A1A1E6A7E82D}" presName="parTx" presStyleLbl="revTx" presStyleIdx="1" presStyleCnt="5">
        <dgm:presLayoutVars>
          <dgm:chMax val="0"/>
          <dgm:chPref val="0"/>
        </dgm:presLayoutVars>
      </dgm:prSet>
      <dgm:spPr/>
    </dgm:pt>
    <dgm:pt modelId="{D425C7A7-938F-4891-9D32-D2263B79E56E}" type="pres">
      <dgm:prSet presAssocID="{600D72F0-283A-4495-A39C-5D9632DF47B3}" presName="sibTrans" presStyleCnt="0"/>
      <dgm:spPr/>
    </dgm:pt>
    <dgm:pt modelId="{0E84AB7F-FA32-4901-8807-78811205D0E6}" type="pres">
      <dgm:prSet presAssocID="{270C305B-06CD-42B8-AA03-27CEB45BFDAF}" presName="compNode" presStyleCnt="0"/>
      <dgm:spPr/>
    </dgm:pt>
    <dgm:pt modelId="{595B2183-0ACF-447C-862F-83AFD7E7F2EC}" type="pres">
      <dgm:prSet presAssocID="{270C305B-06CD-42B8-AA03-27CEB45BFDAF}" presName="bgRect" presStyleLbl="bgShp" presStyleIdx="2" presStyleCnt="5" custLinFactNeighborX="-1192" custLinFactNeighborY="-1346"/>
      <dgm:spPr/>
    </dgm:pt>
    <dgm:pt modelId="{B15DC840-53EA-47C1-9A70-5E4FD357BA95}" type="pres">
      <dgm:prSet presAssocID="{270C305B-06CD-42B8-AA03-27CEB45BFD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stenibilità"/>
        </a:ext>
      </dgm:extLst>
    </dgm:pt>
    <dgm:pt modelId="{55DED319-55BA-4340-B982-4089DFBC0E83}" type="pres">
      <dgm:prSet presAssocID="{270C305B-06CD-42B8-AA03-27CEB45BFDAF}" presName="spaceRect" presStyleCnt="0"/>
      <dgm:spPr/>
    </dgm:pt>
    <dgm:pt modelId="{FB9958AE-2151-4D5F-94E3-BB8B61885712}" type="pres">
      <dgm:prSet presAssocID="{270C305B-06CD-42B8-AA03-27CEB45BFDAF}" presName="parTx" presStyleLbl="revTx" presStyleIdx="2" presStyleCnt="5">
        <dgm:presLayoutVars>
          <dgm:chMax val="0"/>
          <dgm:chPref val="0"/>
        </dgm:presLayoutVars>
      </dgm:prSet>
      <dgm:spPr/>
    </dgm:pt>
    <dgm:pt modelId="{218697B5-B3CD-4540-AD5A-5A6816B037D9}" type="pres">
      <dgm:prSet presAssocID="{CEBB4598-8881-41E6-BD88-E464DF2ECB9F}" presName="sibTrans" presStyleCnt="0"/>
      <dgm:spPr/>
    </dgm:pt>
    <dgm:pt modelId="{095DFD30-56F9-4AD2-BB7E-8DB3E7C5D3E2}" type="pres">
      <dgm:prSet presAssocID="{65A512B7-3772-4A21-BA35-338D0469313F}" presName="compNode" presStyleCnt="0"/>
      <dgm:spPr/>
    </dgm:pt>
    <dgm:pt modelId="{721913F2-6E93-466A-A9C3-2C060C003492}" type="pres">
      <dgm:prSet presAssocID="{65A512B7-3772-4A21-BA35-338D0469313F}" presName="bgRect" presStyleLbl="bgShp" presStyleIdx="3" presStyleCnt="5"/>
      <dgm:spPr/>
    </dgm:pt>
    <dgm:pt modelId="{F7061ED5-4D77-43F1-8884-6FCD980D94C2}" type="pres">
      <dgm:prSet presAssocID="{65A512B7-3772-4A21-BA35-338D0469313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ometro"/>
        </a:ext>
      </dgm:extLst>
    </dgm:pt>
    <dgm:pt modelId="{0A1C7FC4-ECCD-427B-8AA7-E61905B635D7}" type="pres">
      <dgm:prSet presAssocID="{65A512B7-3772-4A21-BA35-338D0469313F}" presName="spaceRect" presStyleCnt="0"/>
      <dgm:spPr/>
    </dgm:pt>
    <dgm:pt modelId="{3551DC6F-F897-4175-988C-1EEDFF19CCB6}" type="pres">
      <dgm:prSet presAssocID="{65A512B7-3772-4A21-BA35-338D0469313F}" presName="parTx" presStyleLbl="revTx" presStyleIdx="3" presStyleCnt="5">
        <dgm:presLayoutVars>
          <dgm:chMax val="0"/>
          <dgm:chPref val="0"/>
        </dgm:presLayoutVars>
      </dgm:prSet>
      <dgm:spPr/>
    </dgm:pt>
    <dgm:pt modelId="{4E29ABE0-A309-4A2D-AEC6-58D470A5DDE1}" type="pres">
      <dgm:prSet presAssocID="{88883811-F5CA-4199-9BD5-9D66486814CD}" presName="sibTrans" presStyleCnt="0"/>
      <dgm:spPr/>
    </dgm:pt>
    <dgm:pt modelId="{876B8D2F-CB60-40C3-A0E8-3D7923DE5B9F}" type="pres">
      <dgm:prSet presAssocID="{CFCE24BD-DDD6-407B-AB20-936148950A09}" presName="compNode" presStyleCnt="0"/>
      <dgm:spPr/>
    </dgm:pt>
    <dgm:pt modelId="{D31C88ED-F275-47ED-B686-BEEF394BD8B5}" type="pres">
      <dgm:prSet presAssocID="{CFCE24BD-DDD6-407B-AB20-936148950A09}" presName="bgRect" presStyleLbl="bgShp" presStyleIdx="4" presStyleCnt="5"/>
      <dgm:spPr/>
    </dgm:pt>
    <dgm:pt modelId="{608C9A5E-C95D-4C4C-B9C2-0EF794975134}" type="pres">
      <dgm:prSet presAssocID="{CFCE24BD-DDD6-407B-AB20-936148950A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oco"/>
        </a:ext>
      </dgm:extLst>
    </dgm:pt>
    <dgm:pt modelId="{A7DD7771-AB77-412D-807B-3DEE818D68E6}" type="pres">
      <dgm:prSet presAssocID="{CFCE24BD-DDD6-407B-AB20-936148950A09}" presName="spaceRect" presStyleCnt="0"/>
      <dgm:spPr/>
    </dgm:pt>
    <dgm:pt modelId="{C867184E-6ADF-473B-87C8-19726C236DDC}" type="pres">
      <dgm:prSet presAssocID="{CFCE24BD-DDD6-407B-AB20-936148950A0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75EF202-CDFD-46C3-A477-B723CA96B709}" type="presOf" srcId="{270C305B-06CD-42B8-AA03-27CEB45BFDAF}" destId="{FB9958AE-2151-4D5F-94E3-BB8B61885712}" srcOrd="0" destOrd="0" presId="urn:microsoft.com/office/officeart/2018/2/layout/IconVerticalSolidList"/>
    <dgm:cxn modelId="{8D0CDD0E-1248-4EE6-A858-0857492938C8}" srcId="{4571BC08-A6AE-4F7E-BE9D-662BC24A2FEB}" destId="{A65721A3-5C8B-413E-A202-A1A1E6A7E82D}" srcOrd="1" destOrd="0" parTransId="{07ADF4F4-98A4-4A88-95EF-6989D453080B}" sibTransId="{600D72F0-283A-4495-A39C-5D9632DF47B3}"/>
    <dgm:cxn modelId="{FF55D133-E906-447F-8C85-8D515E16AD88}" srcId="{4571BC08-A6AE-4F7E-BE9D-662BC24A2FEB}" destId="{65A512B7-3772-4A21-BA35-338D0469313F}" srcOrd="3" destOrd="0" parTransId="{83440440-EE1C-4571-99A3-3DB19DAAF369}" sibTransId="{88883811-F5CA-4199-9BD5-9D66486814CD}"/>
    <dgm:cxn modelId="{54AEF733-C132-4C9C-94F8-39F9CA402E45}" type="presOf" srcId="{A65721A3-5C8B-413E-A202-A1A1E6A7E82D}" destId="{26068F05-FD3F-4ACE-B5F8-FDABC0E547C6}" srcOrd="0" destOrd="0" presId="urn:microsoft.com/office/officeart/2018/2/layout/IconVerticalSolidList"/>
    <dgm:cxn modelId="{05647577-FD8F-4749-9279-2A7AFF92861E}" srcId="{4571BC08-A6AE-4F7E-BE9D-662BC24A2FEB}" destId="{270C305B-06CD-42B8-AA03-27CEB45BFDAF}" srcOrd="2" destOrd="0" parTransId="{24C3EF95-D53B-4D74-A20B-7352D64A0A0C}" sibTransId="{CEBB4598-8881-41E6-BD88-E464DF2ECB9F}"/>
    <dgm:cxn modelId="{567A2588-DDA8-46EE-855D-853AA66F104F}" type="presOf" srcId="{4571BC08-A6AE-4F7E-BE9D-662BC24A2FEB}" destId="{64B5BC2F-3D94-4390-B2D7-BC99E22A8107}" srcOrd="0" destOrd="0" presId="urn:microsoft.com/office/officeart/2018/2/layout/IconVerticalSolidList"/>
    <dgm:cxn modelId="{E5C2919E-6575-44EF-81B3-3A5F0A6CE984}" type="presOf" srcId="{CFCE24BD-DDD6-407B-AB20-936148950A09}" destId="{C867184E-6ADF-473B-87C8-19726C236DDC}" srcOrd="0" destOrd="0" presId="urn:microsoft.com/office/officeart/2018/2/layout/IconVerticalSolidList"/>
    <dgm:cxn modelId="{94A218B3-ED40-4246-BBB3-F4AC9C615A19}" srcId="{4571BC08-A6AE-4F7E-BE9D-662BC24A2FEB}" destId="{CFCE24BD-DDD6-407B-AB20-936148950A09}" srcOrd="4" destOrd="0" parTransId="{655D0FD0-6F1B-487A-89C2-D29A9E564B04}" sibTransId="{34BFAE09-149B-472A-8796-CDC132754CCF}"/>
    <dgm:cxn modelId="{FEFDEBC0-99EB-472D-9104-F489A1BC03E1}" type="presOf" srcId="{7B4F64B6-32BA-48A8-A3D3-E7DD43BD6595}" destId="{73721659-3D02-45F6-BB7E-FE9C037F9F86}" srcOrd="0" destOrd="0" presId="urn:microsoft.com/office/officeart/2018/2/layout/IconVerticalSolidList"/>
    <dgm:cxn modelId="{9BE6C0E5-353F-46A2-B4C1-8DA6DFE29101}" srcId="{4571BC08-A6AE-4F7E-BE9D-662BC24A2FEB}" destId="{7B4F64B6-32BA-48A8-A3D3-E7DD43BD6595}" srcOrd="0" destOrd="0" parTransId="{746A969F-27A9-4170-A8B3-BA7B1B900618}" sibTransId="{C66C352C-12F3-45AC-9DF3-E490CE9730EA}"/>
    <dgm:cxn modelId="{FE315EE8-6B5C-48BB-9FE4-96CCE167C819}" type="presOf" srcId="{65A512B7-3772-4A21-BA35-338D0469313F}" destId="{3551DC6F-F897-4175-988C-1EEDFF19CCB6}" srcOrd="0" destOrd="0" presId="urn:microsoft.com/office/officeart/2018/2/layout/IconVerticalSolidList"/>
    <dgm:cxn modelId="{0513FADE-F9D8-4C60-A564-F308793E01F5}" type="presParOf" srcId="{64B5BC2F-3D94-4390-B2D7-BC99E22A8107}" destId="{F240CE6F-55E3-4EBF-873A-64C19C21BACA}" srcOrd="0" destOrd="0" presId="urn:microsoft.com/office/officeart/2018/2/layout/IconVerticalSolidList"/>
    <dgm:cxn modelId="{4C5BB448-E104-4984-83B7-8F70AC710104}" type="presParOf" srcId="{F240CE6F-55E3-4EBF-873A-64C19C21BACA}" destId="{E31751B3-49F6-4F0F-B368-A3EA11387F2A}" srcOrd="0" destOrd="0" presId="urn:microsoft.com/office/officeart/2018/2/layout/IconVerticalSolidList"/>
    <dgm:cxn modelId="{749C15E8-68DE-4252-BC8F-DD9A9D271EA4}" type="presParOf" srcId="{F240CE6F-55E3-4EBF-873A-64C19C21BACA}" destId="{917E39B6-1951-48DB-A7C4-37919410F755}" srcOrd="1" destOrd="0" presId="urn:microsoft.com/office/officeart/2018/2/layout/IconVerticalSolidList"/>
    <dgm:cxn modelId="{84B1C259-9DC7-41A0-B165-8240BEDF317F}" type="presParOf" srcId="{F240CE6F-55E3-4EBF-873A-64C19C21BACA}" destId="{FA11CB88-8761-40DD-AD47-888645B07C90}" srcOrd="2" destOrd="0" presId="urn:microsoft.com/office/officeart/2018/2/layout/IconVerticalSolidList"/>
    <dgm:cxn modelId="{E96209BE-165B-497E-9424-7A9085875B49}" type="presParOf" srcId="{F240CE6F-55E3-4EBF-873A-64C19C21BACA}" destId="{73721659-3D02-45F6-BB7E-FE9C037F9F86}" srcOrd="3" destOrd="0" presId="urn:microsoft.com/office/officeart/2018/2/layout/IconVerticalSolidList"/>
    <dgm:cxn modelId="{33FD7449-7FDD-448F-BCDD-7DD425DCEFF6}" type="presParOf" srcId="{64B5BC2F-3D94-4390-B2D7-BC99E22A8107}" destId="{CE486A64-3BE0-4E83-AF33-866BAA9C45AF}" srcOrd="1" destOrd="0" presId="urn:microsoft.com/office/officeart/2018/2/layout/IconVerticalSolidList"/>
    <dgm:cxn modelId="{0783890D-5DDD-4FD3-AB07-D28344F30623}" type="presParOf" srcId="{64B5BC2F-3D94-4390-B2D7-BC99E22A8107}" destId="{6FF31C17-7D12-410C-BA9B-594FEBA28320}" srcOrd="2" destOrd="0" presId="urn:microsoft.com/office/officeart/2018/2/layout/IconVerticalSolidList"/>
    <dgm:cxn modelId="{672FDFAB-42E8-4AD2-A9A0-DE8B4EBB69C1}" type="presParOf" srcId="{6FF31C17-7D12-410C-BA9B-594FEBA28320}" destId="{3C047E13-5B91-44FA-A70A-B64463E48517}" srcOrd="0" destOrd="0" presId="urn:microsoft.com/office/officeart/2018/2/layout/IconVerticalSolidList"/>
    <dgm:cxn modelId="{4B7998CA-D854-4623-9BD4-C4E4C621FA42}" type="presParOf" srcId="{6FF31C17-7D12-410C-BA9B-594FEBA28320}" destId="{49A0F75F-36EE-4660-90CF-E500D16E101C}" srcOrd="1" destOrd="0" presId="urn:microsoft.com/office/officeart/2018/2/layout/IconVerticalSolidList"/>
    <dgm:cxn modelId="{F3D0B190-E9FC-428F-A5DE-4802813C00BB}" type="presParOf" srcId="{6FF31C17-7D12-410C-BA9B-594FEBA28320}" destId="{FB35141E-BA4D-4F8C-A92E-1D94D07CBD66}" srcOrd="2" destOrd="0" presId="urn:microsoft.com/office/officeart/2018/2/layout/IconVerticalSolidList"/>
    <dgm:cxn modelId="{34EFF06D-E318-4414-98C1-72DAAE3A8C5C}" type="presParOf" srcId="{6FF31C17-7D12-410C-BA9B-594FEBA28320}" destId="{26068F05-FD3F-4ACE-B5F8-FDABC0E547C6}" srcOrd="3" destOrd="0" presId="urn:microsoft.com/office/officeart/2018/2/layout/IconVerticalSolidList"/>
    <dgm:cxn modelId="{AF907309-8DE5-4A6C-8466-9DB37AB8DBDC}" type="presParOf" srcId="{64B5BC2F-3D94-4390-B2D7-BC99E22A8107}" destId="{D425C7A7-938F-4891-9D32-D2263B79E56E}" srcOrd="3" destOrd="0" presId="urn:microsoft.com/office/officeart/2018/2/layout/IconVerticalSolidList"/>
    <dgm:cxn modelId="{A31AFCF1-AF90-4986-A073-2A2A2566DBFD}" type="presParOf" srcId="{64B5BC2F-3D94-4390-B2D7-BC99E22A8107}" destId="{0E84AB7F-FA32-4901-8807-78811205D0E6}" srcOrd="4" destOrd="0" presId="urn:microsoft.com/office/officeart/2018/2/layout/IconVerticalSolidList"/>
    <dgm:cxn modelId="{567F6F0D-C036-43C3-9538-5BBDF5319B5E}" type="presParOf" srcId="{0E84AB7F-FA32-4901-8807-78811205D0E6}" destId="{595B2183-0ACF-447C-862F-83AFD7E7F2EC}" srcOrd="0" destOrd="0" presId="urn:microsoft.com/office/officeart/2018/2/layout/IconVerticalSolidList"/>
    <dgm:cxn modelId="{040AF97C-3ECA-40EB-8BA3-BBFDB9994406}" type="presParOf" srcId="{0E84AB7F-FA32-4901-8807-78811205D0E6}" destId="{B15DC840-53EA-47C1-9A70-5E4FD357BA95}" srcOrd="1" destOrd="0" presId="urn:microsoft.com/office/officeart/2018/2/layout/IconVerticalSolidList"/>
    <dgm:cxn modelId="{4613E0F8-C89A-4C72-B2F8-CF5710591C18}" type="presParOf" srcId="{0E84AB7F-FA32-4901-8807-78811205D0E6}" destId="{55DED319-55BA-4340-B982-4089DFBC0E83}" srcOrd="2" destOrd="0" presId="urn:microsoft.com/office/officeart/2018/2/layout/IconVerticalSolidList"/>
    <dgm:cxn modelId="{C2363789-0B47-4D20-87E0-DC2377123E05}" type="presParOf" srcId="{0E84AB7F-FA32-4901-8807-78811205D0E6}" destId="{FB9958AE-2151-4D5F-94E3-BB8B61885712}" srcOrd="3" destOrd="0" presId="urn:microsoft.com/office/officeart/2018/2/layout/IconVerticalSolidList"/>
    <dgm:cxn modelId="{A9B594C7-BAF6-4EF4-85D9-6F718B258F4D}" type="presParOf" srcId="{64B5BC2F-3D94-4390-B2D7-BC99E22A8107}" destId="{218697B5-B3CD-4540-AD5A-5A6816B037D9}" srcOrd="5" destOrd="0" presId="urn:microsoft.com/office/officeart/2018/2/layout/IconVerticalSolidList"/>
    <dgm:cxn modelId="{AF877E56-9847-43AF-8B4D-127B928B58D7}" type="presParOf" srcId="{64B5BC2F-3D94-4390-B2D7-BC99E22A8107}" destId="{095DFD30-56F9-4AD2-BB7E-8DB3E7C5D3E2}" srcOrd="6" destOrd="0" presId="urn:microsoft.com/office/officeart/2018/2/layout/IconVerticalSolidList"/>
    <dgm:cxn modelId="{EC90CAEF-894D-495D-98DB-14C04B8256E7}" type="presParOf" srcId="{095DFD30-56F9-4AD2-BB7E-8DB3E7C5D3E2}" destId="{721913F2-6E93-466A-A9C3-2C060C003492}" srcOrd="0" destOrd="0" presId="urn:microsoft.com/office/officeart/2018/2/layout/IconVerticalSolidList"/>
    <dgm:cxn modelId="{708A81D8-7F47-4A1D-83D6-60CA31C66DB0}" type="presParOf" srcId="{095DFD30-56F9-4AD2-BB7E-8DB3E7C5D3E2}" destId="{F7061ED5-4D77-43F1-8884-6FCD980D94C2}" srcOrd="1" destOrd="0" presId="urn:microsoft.com/office/officeart/2018/2/layout/IconVerticalSolidList"/>
    <dgm:cxn modelId="{F7E04EB9-7373-46D6-8D9D-0CA86C30FB71}" type="presParOf" srcId="{095DFD30-56F9-4AD2-BB7E-8DB3E7C5D3E2}" destId="{0A1C7FC4-ECCD-427B-8AA7-E61905B635D7}" srcOrd="2" destOrd="0" presId="urn:microsoft.com/office/officeart/2018/2/layout/IconVerticalSolidList"/>
    <dgm:cxn modelId="{B51EFBD8-4DA7-4497-8125-E5FF78AAE9C5}" type="presParOf" srcId="{095DFD30-56F9-4AD2-BB7E-8DB3E7C5D3E2}" destId="{3551DC6F-F897-4175-988C-1EEDFF19CCB6}" srcOrd="3" destOrd="0" presId="urn:microsoft.com/office/officeart/2018/2/layout/IconVerticalSolidList"/>
    <dgm:cxn modelId="{6968BAC2-11C4-4EA5-912A-F89F6B296F71}" type="presParOf" srcId="{64B5BC2F-3D94-4390-B2D7-BC99E22A8107}" destId="{4E29ABE0-A309-4A2D-AEC6-58D470A5DDE1}" srcOrd="7" destOrd="0" presId="urn:microsoft.com/office/officeart/2018/2/layout/IconVerticalSolidList"/>
    <dgm:cxn modelId="{802B54F7-4C9C-4FB2-9E54-D0102A81D060}" type="presParOf" srcId="{64B5BC2F-3D94-4390-B2D7-BC99E22A8107}" destId="{876B8D2F-CB60-40C3-A0E8-3D7923DE5B9F}" srcOrd="8" destOrd="0" presId="urn:microsoft.com/office/officeart/2018/2/layout/IconVerticalSolidList"/>
    <dgm:cxn modelId="{7D6FB603-4218-48D9-A761-49248D1D8FA2}" type="presParOf" srcId="{876B8D2F-CB60-40C3-A0E8-3D7923DE5B9F}" destId="{D31C88ED-F275-47ED-B686-BEEF394BD8B5}" srcOrd="0" destOrd="0" presId="urn:microsoft.com/office/officeart/2018/2/layout/IconVerticalSolidList"/>
    <dgm:cxn modelId="{0AAB07F0-4E1F-4DC0-8701-172B2B7C5C17}" type="presParOf" srcId="{876B8D2F-CB60-40C3-A0E8-3D7923DE5B9F}" destId="{608C9A5E-C95D-4C4C-B9C2-0EF794975134}" srcOrd="1" destOrd="0" presId="urn:microsoft.com/office/officeart/2018/2/layout/IconVerticalSolidList"/>
    <dgm:cxn modelId="{DC9A94BE-68A8-4F46-B4DA-27F6CB6D7AEF}" type="presParOf" srcId="{876B8D2F-CB60-40C3-A0E8-3D7923DE5B9F}" destId="{A7DD7771-AB77-412D-807B-3DEE818D68E6}" srcOrd="2" destOrd="0" presId="urn:microsoft.com/office/officeart/2018/2/layout/IconVerticalSolidList"/>
    <dgm:cxn modelId="{2C791249-9AF2-4E09-A38E-EA31B4A91EFA}" type="presParOf" srcId="{876B8D2F-CB60-40C3-A0E8-3D7923DE5B9F}" destId="{C867184E-6ADF-473B-87C8-19726C236D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D08D70-3D89-4EFD-9ECF-F22B1C8B9B7B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0FF6D9-A50D-4FA5-96B3-B62BC239F65D}">
      <dgm:prSet/>
      <dgm:spPr/>
      <dgm:t>
        <a:bodyPr/>
        <a:lstStyle/>
        <a:p>
          <a:r>
            <a:rPr lang="en-GB" dirty="0"/>
            <a:t>Each year the Earth </a:t>
          </a:r>
          <a:r>
            <a:rPr lang="en-GB" b="1" dirty="0"/>
            <a:t>emits</a:t>
          </a:r>
          <a:r>
            <a:rPr lang="en-GB" dirty="0"/>
            <a:t> 0.5 Gt of CO</a:t>
          </a:r>
          <a:r>
            <a:rPr lang="en-GB" baseline="-25000" dirty="0"/>
            <a:t>2 </a:t>
          </a:r>
          <a:r>
            <a:rPr lang="en-GB" dirty="0"/>
            <a:t>, mainly by volcanoes. To it add CO</a:t>
          </a:r>
          <a:r>
            <a:rPr lang="en-GB" baseline="-25000" dirty="0"/>
            <a:t>2</a:t>
          </a:r>
          <a:r>
            <a:rPr lang="en-GB" dirty="0"/>
            <a:t> emitted by industries and cars. </a:t>
          </a:r>
          <a:endParaRPr lang="en-US" dirty="0"/>
        </a:p>
      </dgm:t>
    </dgm:pt>
    <dgm:pt modelId="{A2E6858C-6460-4F14-98CD-5066993D1A48}" type="parTrans" cxnId="{4998403C-35E1-4CC1-AA7F-F5FF58B512AF}">
      <dgm:prSet/>
      <dgm:spPr/>
      <dgm:t>
        <a:bodyPr/>
        <a:lstStyle/>
        <a:p>
          <a:endParaRPr lang="en-US"/>
        </a:p>
      </dgm:t>
    </dgm:pt>
    <dgm:pt modelId="{025728DC-BC98-4FC3-83BE-595DE12148B0}" type="sibTrans" cxnId="{4998403C-35E1-4CC1-AA7F-F5FF58B512AF}">
      <dgm:prSet/>
      <dgm:spPr/>
      <dgm:t>
        <a:bodyPr/>
        <a:lstStyle/>
        <a:p>
          <a:endParaRPr lang="en-US"/>
        </a:p>
      </dgm:t>
    </dgm:pt>
    <dgm:pt modelId="{4397AC5F-5234-43FB-8682-7A820A25B5B6}">
      <dgm:prSet/>
      <dgm:spPr/>
      <dgm:t>
        <a:bodyPr/>
        <a:lstStyle/>
        <a:p>
          <a:r>
            <a:rPr lang="en-GB"/>
            <a:t>But atmosphere isn’t dominated by CO</a:t>
          </a:r>
          <a:r>
            <a:rPr lang="en-GB" baseline="-25000"/>
            <a:t>2</a:t>
          </a:r>
          <a:r>
            <a:rPr lang="en-GB"/>
            <a:t> because there is a combination of </a:t>
          </a:r>
          <a:r>
            <a:rPr lang="en-GB" b="1"/>
            <a:t>processes </a:t>
          </a:r>
          <a:r>
            <a:rPr lang="en-GB"/>
            <a:t>by which CO</a:t>
          </a:r>
          <a:r>
            <a:rPr lang="en-GB" baseline="-25000"/>
            <a:t>2</a:t>
          </a:r>
          <a:r>
            <a:rPr lang="en-GB"/>
            <a:t> is </a:t>
          </a:r>
          <a:r>
            <a:rPr lang="en-GB" b="1"/>
            <a:t>removed</a:t>
          </a:r>
          <a:r>
            <a:rPr lang="en-GB"/>
            <a:t> and </a:t>
          </a:r>
          <a:r>
            <a:rPr lang="en-GB" b="1"/>
            <a:t>safely stored</a:t>
          </a:r>
          <a:r>
            <a:rPr lang="en-GB"/>
            <a:t>. </a:t>
          </a:r>
          <a:endParaRPr lang="en-US"/>
        </a:p>
      </dgm:t>
    </dgm:pt>
    <dgm:pt modelId="{F2B6705C-0979-4EE8-8684-FA1BCC41083B}" type="parTrans" cxnId="{D648C24E-CFE1-4736-BD21-7E39CFECB85D}">
      <dgm:prSet/>
      <dgm:spPr/>
      <dgm:t>
        <a:bodyPr/>
        <a:lstStyle/>
        <a:p>
          <a:endParaRPr lang="en-US"/>
        </a:p>
      </dgm:t>
    </dgm:pt>
    <dgm:pt modelId="{0131D9D0-2049-47D2-8841-360A02EFC28E}" type="sibTrans" cxnId="{D648C24E-CFE1-4736-BD21-7E39CFECB85D}">
      <dgm:prSet/>
      <dgm:spPr/>
      <dgm:t>
        <a:bodyPr/>
        <a:lstStyle/>
        <a:p>
          <a:endParaRPr lang="en-US"/>
        </a:p>
      </dgm:t>
    </dgm:pt>
    <dgm:pt modelId="{30411DE9-5FDF-407B-9C1E-3C4AF51947C7}">
      <dgm:prSet/>
      <dgm:spPr/>
      <dgm:t>
        <a:bodyPr/>
        <a:lstStyle/>
        <a:p>
          <a:r>
            <a:rPr lang="en-US"/>
            <a:t>This processes has been </a:t>
          </a:r>
          <a:r>
            <a:rPr lang="en-US" b="1"/>
            <a:t>keeping</a:t>
          </a:r>
          <a:r>
            <a:rPr lang="en-US"/>
            <a:t> the CO</a:t>
          </a:r>
          <a:r>
            <a:rPr lang="en-US" baseline="-25000"/>
            <a:t>2</a:t>
          </a:r>
          <a:r>
            <a:rPr lang="en-US"/>
            <a:t> </a:t>
          </a:r>
          <a:r>
            <a:rPr lang="en-US" b="1"/>
            <a:t>levels</a:t>
          </a:r>
          <a:r>
            <a:rPr lang="en-US"/>
            <a:t> of the atmosphere in check during the history of the Earth. </a:t>
          </a:r>
        </a:p>
      </dgm:t>
    </dgm:pt>
    <dgm:pt modelId="{37373CAC-0FE3-4CED-B372-F6C589DC9015}" type="parTrans" cxnId="{8EFE33CA-3647-4AC7-9612-998BAC4E0DC0}">
      <dgm:prSet/>
      <dgm:spPr/>
      <dgm:t>
        <a:bodyPr/>
        <a:lstStyle/>
        <a:p>
          <a:endParaRPr lang="en-US"/>
        </a:p>
      </dgm:t>
    </dgm:pt>
    <dgm:pt modelId="{1BC7DFAB-3E09-4F47-AD1D-AD855779283B}" type="sibTrans" cxnId="{8EFE33CA-3647-4AC7-9612-998BAC4E0DC0}">
      <dgm:prSet/>
      <dgm:spPr/>
      <dgm:t>
        <a:bodyPr/>
        <a:lstStyle/>
        <a:p>
          <a:endParaRPr lang="en-US"/>
        </a:p>
      </dgm:t>
    </dgm:pt>
    <dgm:pt modelId="{F31A31AF-20D1-4543-9D21-5B6C46535467}" type="pres">
      <dgm:prSet presAssocID="{B5D08D70-3D89-4EFD-9ECF-F22B1C8B9B7B}" presName="outerComposite" presStyleCnt="0">
        <dgm:presLayoutVars>
          <dgm:chMax val="5"/>
          <dgm:dir/>
          <dgm:resizeHandles val="exact"/>
        </dgm:presLayoutVars>
      </dgm:prSet>
      <dgm:spPr/>
    </dgm:pt>
    <dgm:pt modelId="{95025596-3C38-4746-A580-EBB5DEA591BD}" type="pres">
      <dgm:prSet presAssocID="{B5D08D70-3D89-4EFD-9ECF-F22B1C8B9B7B}" presName="dummyMaxCanvas" presStyleCnt="0">
        <dgm:presLayoutVars/>
      </dgm:prSet>
      <dgm:spPr/>
    </dgm:pt>
    <dgm:pt modelId="{DEB99603-DE9A-4D50-A4E8-3194E59A6200}" type="pres">
      <dgm:prSet presAssocID="{B5D08D70-3D89-4EFD-9ECF-F22B1C8B9B7B}" presName="ThreeNodes_1" presStyleLbl="node1" presStyleIdx="0" presStyleCnt="3">
        <dgm:presLayoutVars>
          <dgm:bulletEnabled val="1"/>
        </dgm:presLayoutVars>
      </dgm:prSet>
      <dgm:spPr/>
    </dgm:pt>
    <dgm:pt modelId="{DCF80920-BAC5-4C86-8E46-F6B6E1142C87}" type="pres">
      <dgm:prSet presAssocID="{B5D08D70-3D89-4EFD-9ECF-F22B1C8B9B7B}" presName="ThreeNodes_2" presStyleLbl="node1" presStyleIdx="1" presStyleCnt="3">
        <dgm:presLayoutVars>
          <dgm:bulletEnabled val="1"/>
        </dgm:presLayoutVars>
      </dgm:prSet>
      <dgm:spPr/>
    </dgm:pt>
    <dgm:pt modelId="{5838AC35-044E-4451-9F72-8D0432198632}" type="pres">
      <dgm:prSet presAssocID="{B5D08D70-3D89-4EFD-9ECF-F22B1C8B9B7B}" presName="ThreeNodes_3" presStyleLbl="node1" presStyleIdx="2" presStyleCnt="3">
        <dgm:presLayoutVars>
          <dgm:bulletEnabled val="1"/>
        </dgm:presLayoutVars>
      </dgm:prSet>
      <dgm:spPr/>
    </dgm:pt>
    <dgm:pt modelId="{93F4F1BA-FF9A-4120-9C12-A24E77B02BC5}" type="pres">
      <dgm:prSet presAssocID="{B5D08D70-3D89-4EFD-9ECF-F22B1C8B9B7B}" presName="ThreeConn_1-2" presStyleLbl="fgAccFollowNode1" presStyleIdx="0" presStyleCnt="2">
        <dgm:presLayoutVars>
          <dgm:bulletEnabled val="1"/>
        </dgm:presLayoutVars>
      </dgm:prSet>
      <dgm:spPr/>
    </dgm:pt>
    <dgm:pt modelId="{F5B569EE-6D38-4A51-B501-FDF806158138}" type="pres">
      <dgm:prSet presAssocID="{B5D08D70-3D89-4EFD-9ECF-F22B1C8B9B7B}" presName="ThreeConn_2-3" presStyleLbl="fgAccFollowNode1" presStyleIdx="1" presStyleCnt="2">
        <dgm:presLayoutVars>
          <dgm:bulletEnabled val="1"/>
        </dgm:presLayoutVars>
      </dgm:prSet>
      <dgm:spPr/>
    </dgm:pt>
    <dgm:pt modelId="{58FF5367-C097-47C5-81C2-AAA4F34DE8F5}" type="pres">
      <dgm:prSet presAssocID="{B5D08D70-3D89-4EFD-9ECF-F22B1C8B9B7B}" presName="ThreeNodes_1_text" presStyleLbl="node1" presStyleIdx="2" presStyleCnt="3">
        <dgm:presLayoutVars>
          <dgm:bulletEnabled val="1"/>
        </dgm:presLayoutVars>
      </dgm:prSet>
      <dgm:spPr/>
    </dgm:pt>
    <dgm:pt modelId="{3E575BAC-B500-4FDF-AEC9-0DF49A260F18}" type="pres">
      <dgm:prSet presAssocID="{B5D08D70-3D89-4EFD-9ECF-F22B1C8B9B7B}" presName="ThreeNodes_2_text" presStyleLbl="node1" presStyleIdx="2" presStyleCnt="3">
        <dgm:presLayoutVars>
          <dgm:bulletEnabled val="1"/>
        </dgm:presLayoutVars>
      </dgm:prSet>
      <dgm:spPr/>
    </dgm:pt>
    <dgm:pt modelId="{3D8CCE25-174E-4E18-A48F-7757991909C5}" type="pres">
      <dgm:prSet presAssocID="{B5D08D70-3D89-4EFD-9ECF-F22B1C8B9B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361070C-0CDB-4B52-B938-0F815A888795}" type="presOf" srcId="{4397AC5F-5234-43FB-8682-7A820A25B5B6}" destId="{DCF80920-BAC5-4C86-8E46-F6B6E1142C87}" srcOrd="0" destOrd="0" presId="urn:microsoft.com/office/officeart/2005/8/layout/vProcess5"/>
    <dgm:cxn modelId="{4DC9EC11-EFF6-499A-ACF6-0DA34FEA9F27}" type="presOf" srcId="{1E0FF6D9-A50D-4FA5-96B3-B62BC239F65D}" destId="{DEB99603-DE9A-4D50-A4E8-3194E59A6200}" srcOrd="0" destOrd="0" presId="urn:microsoft.com/office/officeart/2005/8/layout/vProcess5"/>
    <dgm:cxn modelId="{4998403C-35E1-4CC1-AA7F-F5FF58B512AF}" srcId="{B5D08D70-3D89-4EFD-9ECF-F22B1C8B9B7B}" destId="{1E0FF6D9-A50D-4FA5-96B3-B62BC239F65D}" srcOrd="0" destOrd="0" parTransId="{A2E6858C-6460-4F14-98CD-5066993D1A48}" sibTransId="{025728DC-BC98-4FC3-83BE-595DE12148B0}"/>
    <dgm:cxn modelId="{378D465F-9F79-443F-82C3-EBC51EB2E49B}" type="presOf" srcId="{30411DE9-5FDF-407B-9C1E-3C4AF51947C7}" destId="{5838AC35-044E-4451-9F72-8D0432198632}" srcOrd="0" destOrd="0" presId="urn:microsoft.com/office/officeart/2005/8/layout/vProcess5"/>
    <dgm:cxn modelId="{D648C24E-CFE1-4736-BD21-7E39CFECB85D}" srcId="{B5D08D70-3D89-4EFD-9ECF-F22B1C8B9B7B}" destId="{4397AC5F-5234-43FB-8682-7A820A25B5B6}" srcOrd="1" destOrd="0" parTransId="{F2B6705C-0979-4EE8-8684-FA1BCC41083B}" sibTransId="{0131D9D0-2049-47D2-8841-360A02EFC28E}"/>
    <dgm:cxn modelId="{95198FA8-F6C0-4677-B008-7DB3D18CDDB3}" type="presOf" srcId="{4397AC5F-5234-43FB-8682-7A820A25B5B6}" destId="{3E575BAC-B500-4FDF-AEC9-0DF49A260F18}" srcOrd="1" destOrd="0" presId="urn:microsoft.com/office/officeart/2005/8/layout/vProcess5"/>
    <dgm:cxn modelId="{19763AB7-5753-4AA7-BC54-C2D09618C7D4}" type="presOf" srcId="{025728DC-BC98-4FC3-83BE-595DE12148B0}" destId="{93F4F1BA-FF9A-4120-9C12-A24E77B02BC5}" srcOrd="0" destOrd="0" presId="urn:microsoft.com/office/officeart/2005/8/layout/vProcess5"/>
    <dgm:cxn modelId="{8EFE33CA-3647-4AC7-9612-998BAC4E0DC0}" srcId="{B5D08D70-3D89-4EFD-9ECF-F22B1C8B9B7B}" destId="{30411DE9-5FDF-407B-9C1E-3C4AF51947C7}" srcOrd="2" destOrd="0" parTransId="{37373CAC-0FE3-4CED-B372-F6C589DC9015}" sibTransId="{1BC7DFAB-3E09-4F47-AD1D-AD855779283B}"/>
    <dgm:cxn modelId="{70A98CD7-6AA4-41BF-8515-17FDB3B4DD1E}" type="presOf" srcId="{30411DE9-5FDF-407B-9C1E-3C4AF51947C7}" destId="{3D8CCE25-174E-4E18-A48F-7757991909C5}" srcOrd="1" destOrd="0" presId="urn:microsoft.com/office/officeart/2005/8/layout/vProcess5"/>
    <dgm:cxn modelId="{CA8631DA-55BC-4707-B5D2-5FE761087BAB}" type="presOf" srcId="{1E0FF6D9-A50D-4FA5-96B3-B62BC239F65D}" destId="{58FF5367-C097-47C5-81C2-AAA4F34DE8F5}" srcOrd="1" destOrd="0" presId="urn:microsoft.com/office/officeart/2005/8/layout/vProcess5"/>
    <dgm:cxn modelId="{4134D1EB-29B7-4D9A-8AB7-9C753885B324}" type="presOf" srcId="{0131D9D0-2049-47D2-8841-360A02EFC28E}" destId="{F5B569EE-6D38-4A51-B501-FDF806158138}" srcOrd="0" destOrd="0" presId="urn:microsoft.com/office/officeart/2005/8/layout/vProcess5"/>
    <dgm:cxn modelId="{672335EE-2D96-46F5-BF02-F98B7B0083DD}" type="presOf" srcId="{B5D08D70-3D89-4EFD-9ECF-F22B1C8B9B7B}" destId="{F31A31AF-20D1-4543-9D21-5B6C46535467}" srcOrd="0" destOrd="0" presId="urn:microsoft.com/office/officeart/2005/8/layout/vProcess5"/>
    <dgm:cxn modelId="{5F4842CD-BD6A-465D-B90D-42D67EE8F902}" type="presParOf" srcId="{F31A31AF-20D1-4543-9D21-5B6C46535467}" destId="{95025596-3C38-4746-A580-EBB5DEA591BD}" srcOrd="0" destOrd="0" presId="urn:microsoft.com/office/officeart/2005/8/layout/vProcess5"/>
    <dgm:cxn modelId="{9A643BBA-A467-4413-BEC7-5BA9D32239AA}" type="presParOf" srcId="{F31A31AF-20D1-4543-9D21-5B6C46535467}" destId="{DEB99603-DE9A-4D50-A4E8-3194E59A6200}" srcOrd="1" destOrd="0" presId="urn:microsoft.com/office/officeart/2005/8/layout/vProcess5"/>
    <dgm:cxn modelId="{EADDF715-8B09-49B5-86C6-80820A9B810C}" type="presParOf" srcId="{F31A31AF-20D1-4543-9D21-5B6C46535467}" destId="{DCF80920-BAC5-4C86-8E46-F6B6E1142C87}" srcOrd="2" destOrd="0" presId="urn:microsoft.com/office/officeart/2005/8/layout/vProcess5"/>
    <dgm:cxn modelId="{6D395C22-798E-415D-B7BF-A4D1F14879FC}" type="presParOf" srcId="{F31A31AF-20D1-4543-9D21-5B6C46535467}" destId="{5838AC35-044E-4451-9F72-8D0432198632}" srcOrd="3" destOrd="0" presId="urn:microsoft.com/office/officeart/2005/8/layout/vProcess5"/>
    <dgm:cxn modelId="{1B2EE6FC-B880-4B18-AEF6-535208DBB26A}" type="presParOf" srcId="{F31A31AF-20D1-4543-9D21-5B6C46535467}" destId="{93F4F1BA-FF9A-4120-9C12-A24E77B02BC5}" srcOrd="4" destOrd="0" presId="urn:microsoft.com/office/officeart/2005/8/layout/vProcess5"/>
    <dgm:cxn modelId="{659ECAFE-F5F4-4559-8AD1-7B43325F3FC0}" type="presParOf" srcId="{F31A31AF-20D1-4543-9D21-5B6C46535467}" destId="{F5B569EE-6D38-4A51-B501-FDF806158138}" srcOrd="5" destOrd="0" presId="urn:microsoft.com/office/officeart/2005/8/layout/vProcess5"/>
    <dgm:cxn modelId="{20A517B7-DA80-4231-BBD0-C943A7EED0CF}" type="presParOf" srcId="{F31A31AF-20D1-4543-9D21-5B6C46535467}" destId="{58FF5367-C097-47C5-81C2-AAA4F34DE8F5}" srcOrd="6" destOrd="0" presId="urn:microsoft.com/office/officeart/2005/8/layout/vProcess5"/>
    <dgm:cxn modelId="{46C01A55-49BA-44E1-BFD2-441E376E21D9}" type="presParOf" srcId="{F31A31AF-20D1-4543-9D21-5B6C46535467}" destId="{3E575BAC-B500-4FDF-AEC9-0DF49A260F18}" srcOrd="7" destOrd="0" presId="urn:microsoft.com/office/officeart/2005/8/layout/vProcess5"/>
    <dgm:cxn modelId="{599010A4-F1F5-4F37-B977-39926E923CC2}" type="presParOf" srcId="{F31A31AF-20D1-4543-9D21-5B6C46535467}" destId="{3D8CCE25-174E-4E18-A48F-7757991909C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11326A-321D-4244-B40E-B021C0577E6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F83A15-ED84-4CDA-B909-D9B008CB9142}">
      <dgm:prSet/>
      <dgm:spPr/>
      <dgm:t>
        <a:bodyPr/>
        <a:lstStyle/>
        <a:p>
          <a:r>
            <a:rPr lang="en-GB" dirty="0"/>
            <a:t>Mineral carbonation is the </a:t>
          </a:r>
          <a:r>
            <a:rPr lang="en-GB" b="1" dirty="0"/>
            <a:t>reaction of silicate </a:t>
          </a:r>
          <a:r>
            <a:rPr lang="en-GB" dirty="0"/>
            <a:t>or oxide minerals with CO</a:t>
          </a:r>
          <a:r>
            <a:rPr lang="en-GB" baseline="-25000" dirty="0"/>
            <a:t>2</a:t>
          </a:r>
          <a:r>
            <a:rPr lang="en-GB" dirty="0"/>
            <a:t> in fluids,</a:t>
          </a:r>
          <a:r>
            <a:rPr lang="en-GB" b="1" dirty="0"/>
            <a:t> to form solid carbonate minerals</a:t>
          </a:r>
          <a:r>
            <a:rPr lang="en-GB" dirty="0"/>
            <a:t>. </a:t>
          </a:r>
          <a:endParaRPr lang="en-US" dirty="0"/>
        </a:p>
      </dgm:t>
    </dgm:pt>
    <dgm:pt modelId="{EFE83EC3-CD01-4C4A-9E2A-DA9A1E1F0031}" type="parTrans" cxnId="{35E0E9DF-43D6-40D5-95B1-4526E113B9C9}">
      <dgm:prSet/>
      <dgm:spPr/>
      <dgm:t>
        <a:bodyPr/>
        <a:lstStyle/>
        <a:p>
          <a:endParaRPr lang="en-US"/>
        </a:p>
      </dgm:t>
    </dgm:pt>
    <dgm:pt modelId="{26289C2A-CCFD-49CC-82E8-DD7D2465970D}" type="sibTrans" cxnId="{35E0E9DF-43D6-40D5-95B1-4526E113B9C9}">
      <dgm:prSet/>
      <dgm:spPr/>
      <dgm:t>
        <a:bodyPr/>
        <a:lstStyle/>
        <a:p>
          <a:endParaRPr lang="en-US"/>
        </a:p>
      </dgm:t>
    </dgm:pt>
    <dgm:pt modelId="{7D85EAFD-F127-4DB6-A5BA-5D8B8722EA11}">
      <dgm:prSet/>
      <dgm:spPr/>
      <dgm:t>
        <a:bodyPr/>
        <a:lstStyle/>
        <a:p>
          <a:r>
            <a:rPr lang="en-GB"/>
            <a:t>Mineral carbonation has been proposed as a </a:t>
          </a:r>
          <a:r>
            <a:rPr lang="en-GB" b="1"/>
            <a:t>method for safe and permanent CO</a:t>
          </a:r>
          <a:r>
            <a:rPr lang="en-GB" b="1" baseline="-25000"/>
            <a:t>2</a:t>
          </a:r>
          <a:r>
            <a:rPr lang="en-GB" b="1"/>
            <a:t> storage</a:t>
          </a:r>
          <a:r>
            <a:rPr lang="en-GB"/>
            <a:t>. </a:t>
          </a:r>
          <a:endParaRPr lang="en-US"/>
        </a:p>
      </dgm:t>
    </dgm:pt>
    <dgm:pt modelId="{CDAC94F9-3B08-43B3-AEB8-85793EAECCF2}" type="parTrans" cxnId="{33630FBC-A25A-49F5-B2B8-F0AD86279558}">
      <dgm:prSet/>
      <dgm:spPr/>
      <dgm:t>
        <a:bodyPr/>
        <a:lstStyle/>
        <a:p>
          <a:endParaRPr lang="en-US"/>
        </a:p>
      </dgm:t>
    </dgm:pt>
    <dgm:pt modelId="{22A427C6-AAC7-459B-9DFB-F080584F21F4}" type="sibTrans" cxnId="{33630FBC-A25A-49F5-B2B8-F0AD86279558}">
      <dgm:prSet/>
      <dgm:spPr/>
      <dgm:t>
        <a:bodyPr/>
        <a:lstStyle/>
        <a:p>
          <a:endParaRPr lang="en-US"/>
        </a:p>
      </dgm:t>
    </dgm:pt>
    <dgm:pt modelId="{EA161A44-6CFB-400F-9201-60BABA0C3204}">
      <dgm:prSet/>
      <dgm:spPr/>
      <dgm:t>
        <a:bodyPr/>
        <a:lstStyle/>
        <a:p>
          <a:r>
            <a:rPr lang="en-US" baseline="0" dirty="0"/>
            <a:t>In mineral carbonation gas CO</a:t>
          </a:r>
          <a:r>
            <a:rPr lang="en-US" baseline="-25000" dirty="0"/>
            <a:t>2</a:t>
          </a:r>
          <a:r>
            <a:rPr lang="en-US" baseline="0" dirty="0"/>
            <a:t> is </a:t>
          </a:r>
          <a:r>
            <a:rPr lang="en-US" b="1" baseline="0" dirty="0"/>
            <a:t>converted to </a:t>
          </a:r>
          <a:r>
            <a:rPr lang="en-US" baseline="0" dirty="0"/>
            <a:t>stable, </a:t>
          </a:r>
          <a:r>
            <a:rPr lang="en-US" b="1" baseline="0" dirty="0"/>
            <a:t>solid,</a:t>
          </a:r>
          <a:r>
            <a:rPr lang="en-US" baseline="0" dirty="0"/>
            <a:t> carbonate </a:t>
          </a:r>
          <a:r>
            <a:rPr lang="en-US" b="1" baseline="0" dirty="0"/>
            <a:t>minerals.</a:t>
          </a:r>
        </a:p>
      </dgm:t>
    </dgm:pt>
    <dgm:pt modelId="{088D1370-D972-4A50-AC2F-F84B21F1902C}" type="parTrans" cxnId="{10FF66F5-CDD9-45F0-B892-5EC4DBB90F3A}">
      <dgm:prSet/>
      <dgm:spPr/>
      <dgm:t>
        <a:bodyPr/>
        <a:lstStyle/>
        <a:p>
          <a:endParaRPr lang="en-US"/>
        </a:p>
      </dgm:t>
    </dgm:pt>
    <dgm:pt modelId="{4D7DA708-E26A-4C33-B0CE-7DEBA80BAB37}" type="sibTrans" cxnId="{10FF66F5-CDD9-45F0-B892-5EC4DBB90F3A}">
      <dgm:prSet/>
      <dgm:spPr/>
      <dgm:t>
        <a:bodyPr/>
        <a:lstStyle/>
        <a:p>
          <a:endParaRPr lang="en-US"/>
        </a:p>
      </dgm:t>
    </dgm:pt>
    <dgm:pt modelId="{11F5892D-46B2-424C-A4C5-E365B8811926}">
      <dgm:prSet/>
      <dgm:spPr/>
      <dgm:t>
        <a:bodyPr/>
        <a:lstStyle/>
        <a:p>
          <a:r>
            <a:rPr lang="en-GB" dirty="0"/>
            <a:t>Carbonation of olivine often occurs together with </a:t>
          </a:r>
          <a:r>
            <a:rPr lang="en-GB" b="1" dirty="0"/>
            <a:t>hydration,</a:t>
          </a:r>
          <a:r>
            <a:rPr lang="en-GB" dirty="0"/>
            <a:t> a process involving the addition of water. </a:t>
          </a:r>
          <a:endParaRPr lang="en-US" dirty="0"/>
        </a:p>
      </dgm:t>
    </dgm:pt>
    <dgm:pt modelId="{29E9B37B-80DB-402C-92E4-585370899CE4}" type="parTrans" cxnId="{A2A15064-3D43-4A48-AF9C-B75467EDCC32}">
      <dgm:prSet/>
      <dgm:spPr/>
      <dgm:t>
        <a:bodyPr/>
        <a:lstStyle/>
        <a:p>
          <a:endParaRPr lang="en-US"/>
        </a:p>
      </dgm:t>
    </dgm:pt>
    <dgm:pt modelId="{725EEE62-6CC3-4F8C-A563-3AF13173452D}" type="sibTrans" cxnId="{A2A15064-3D43-4A48-AF9C-B75467EDCC32}">
      <dgm:prSet/>
      <dgm:spPr/>
      <dgm:t>
        <a:bodyPr/>
        <a:lstStyle/>
        <a:p>
          <a:endParaRPr lang="en-US"/>
        </a:p>
      </dgm:t>
    </dgm:pt>
    <dgm:pt modelId="{2441295E-6205-4775-9E01-A517DF1EF193}">
      <dgm:prSet/>
      <dgm:spPr/>
      <dgm:t>
        <a:bodyPr/>
        <a:lstStyle/>
        <a:p>
          <a:r>
            <a:rPr lang="en-GB" dirty="0"/>
            <a:t>Mg-olivine </a:t>
          </a:r>
          <a:r>
            <a:rPr lang="en-GB" b="1" dirty="0"/>
            <a:t>reacts</a:t>
          </a:r>
          <a:r>
            <a:rPr lang="en-GB" dirty="0"/>
            <a:t> with CO</a:t>
          </a:r>
          <a:r>
            <a:rPr lang="en-GB" baseline="-25000" dirty="0"/>
            <a:t>2 </a:t>
          </a:r>
          <a:r>
            <a:rPr lang="en-GB" dirty="0"/>
            <a:t>(carbonation) and with H</a:t>
          </a:r>
          <a:r>
            <a:rPr lang="en-GB" baseline="-25000" dirty="0"/>
            <a:t>2</a:t>
          </a:r>
          <a:r>
            <a:rPr lang="en-GB" dirty="0"/>
            <a:t>O (hydration) via more possible reactions.</a:t>
          </a:r>
          <a:endParaRPr lang="en-US" dirty="0"/>
        </a:p>
      </dgm:t>
    </dgm:pt>
    <dgm:pt modelId="{4CFD82CC-E983-4C06-86E8-71BE27F46040}" type="parTrans" cxnId="{DC9AC114-079E-4525-943C-B6869921D300}">
      <dgm:prSet/>
      <dgm:spPr/>
      <dgm:t>
        <a:bodyPr/>
        <a:lstStyle/>
        <a:p>
          <a:endParaRPr lang="en-US"/>
        </a:p>
      </dgm:t>
    </dgm:pt>
    <dgm:pt modelId="{42879ED7-1DE7-46AF-8118-9041FF0BAFB7}" type="sibTrans" cxnId="{DC9AC114-079E-4525-943C-B6869921D300}">
      <dgm:prSet/>
      <dgm:spPr/>
      <dgm:t>
        <a:bodyPr/>
        <a:lstStyle/>
        <a:p>
          <a:endParaRPr lang="en-US"/>
        </a:p>
      </dgm:t>
    </dgm:pt>
    <dgm:pt modelId="{69FBD616-3DD7-4565-B2A6-239EA6455FCC}">
      <dgm:prSet/>
      <dgm:spPr/>
      <dgm:t>
        <a:bodyPr/>
        <a:lstStyle/>
        <a:p>
          <a:r>
            <a:rPr lang="en-GB" b="0" dirty="0"/>
            <a:t>The product is always </a:t>
          </a:r>
          <a:r>
            <a:rPr lang="en-GB" b="1" dirty="0"/>
            <a:t>magnesite, </a:t>
          </a:r>
          <a:r>
            <a:rPr lang="en-GB" dirty="0"/>
            <a:t>a magnesium carbonate mineral, with chemical formula MgCO</a:t>
          </a:r>
          <a:r>
            <a:rPr lang="en-GB" baseline="-25000" dirty="0"/>
            <a:t>3</a:t>
          </a:r>
          <a:r>
            <a:rPr lang="en-GB" dirty="0"/>
            <a:t>.</a:t>
          </a:r>
          <a:endParaRPr lang="en-US" dirty="0"/>
        </a:p>
      </dgm:t>
    </dgm:pt>
    <dgm:pt modelId="{199EC359-3C7E-4B99-B72F-6A51C0B210EC}" type="parTrans" cxnId="{E30D595F-F504-493D-BB87-992213FB2BED}">
      <dgm:prSet/>
      <dgm:spPr/>
      <dgm:t>
        <a:bodyPr/>
        <a:lstStyle/>
        <a:p>
          <a:endParaRPr lang="en-US"/>
        </a:p>
      </dgm:t>
    </dgm:pt>
    <dgm:pt modelId="{77D73620-14DE-4B77-A7B3-A1EA54EBCEB9}" type="sibTrans" cxnId="{E30D595F-F504-493D-BB87-992213FB2BED}">
      <dgm:prSet/>
      <dgm:spPr/>
      <dgm:t>
        <a:bodyPr/>
        <a:lstStyle/>
        <a:p>
          <a:endParaRPr lang="en-US"/>
        </a:p>
      </dgm:t>
    </dgm:pt>
    <dgm:pt modelId="{4E3CDB06-4C4F-4068-AC40-22716FD7B0B4}">
      <dgm:prSet/>
      <dgm:spPr/>
      <dgm:t>
        <a:bodyPr/>
        <a:lstStyle/>
        <a:p>
          <a:r>
            <a:rPr lang="en-GB" dirty="0"/>
            <a:t>Olivine is the </a:t>
          </a:r>
          <a:r>
            <a:rPr lang="en-GB" b="1" dirty="0"/>
            <a:t>most abundant </a:t>
          </a:r>
          <a:r>
            <a:rPr lang="en-GB" dirty="0"/>
            <a:t>mineral on the Earth: this is why is used for mineral carbonation.</a:t>
          </a:r>
          <a:endParaRPr lang="en-US" dirty="0"/>
        </a:p>
      </dgm:t>
    </dgm:pt>
    <dgm:pt modelId="{9AA8A27D-3B4F-4A60-984B-DEF30BAEE368}" type="parTrans" cxnId="{0037F3BB-CAC5-41D5-9251-493EAB2E7BEF}">
      <dgm:prSet/>
      <dgm:spPr/>
      <dgm:t>
        <a:bodyPr/>
        <a:lstStyle/>
        <a:p>
          <a:endParaRPr lang="en-GB"/>
        </a:p>
      </dgm:t>
    </dgm:pt>
    <dgm:pt modelId="{CEDFFFBE-4333-46F4-8902-F9D8E9A43A86}" type="sibTrans" cxnId="{0037F3BB-CAC5-41D5-9251-493EAB2E7BEF}">
      <dgm:prSet/>
      <dgm:spPr/>
      <dgm:t>
        <a:bodyPr/>
        <a:lstStyle/>
        <a:p>
          <a:endParaRPr lang="en-GB"/>
        </a:p>
      </dgm:t>
    </dgm:pt>
    <dgm:pt modelId="{D8FB6407-1F70-4134-AA86-292202D411D5}" type="pres">
      <dgm:prSet presAssocID="{6611326A-321D-4244-B40E-B021C0577E6F}" presName="linear" presStyleCnt="0">
        <dgm:presLayoutVars>
          <dgm:animLvl val="lvl"/>
          <dgm:resizeHandles val="exact"/>
        </dgm:presLayoutVars>
      </dgm:prSet>
      <dgm:spPr/>
    </dgm:pt>
    <dgm:pt modelId="{E0A2917B-DAAB-4122-B5A7-FE1DA1F5509A}" type="pres">
      <dgm:prSet presAssocID="{88F83A15-ED84-4CDA-B909-D9B008CB914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BB32BAD-F480-428F-A9F2-0D131EE34149}" type="pres">
      <dgm:prSet presAssocID="{26289C2A-CCFD-49CC-82E8-DD7D2465970D}" presName="spacer" presStyleCnt="0"/>
      <dgm:spPr/>
    </dgm:pt>
    <dgm:pt modelId="{9E1386B7-9BD9-4932-B030-BCAD373D926C}" type="pres">
      <dgm:prSet presAssocID="{7D85EAFD-F127-4DB6-A5BA-5D8B8722EA1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00E5E72-67AF-499A-998D-5C55D96E8A13}" type="pres">
      <dgm:prSet presAssocID="{22A427C6-AAC7-459B-9DFB-F080584F21F4}" presName="spacer" presStyleCnt="0"/>
      <dgm:spPr/>
    </dgm:pt>
    <dgm:pt modelId="{7156ADCB-4BFB-43C3-BCF5-79FD6F20597E}" type="pres">
      <dgm:prSet presAssocID="{EA161A44-6CFB-400F-9201-60BABA0C320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329E163-0822-46D0-89E3-EF4CEE803790}" type="pres">
      <dgm:prSet presAssocID="{4D7DA708-E26A-4C33-B0CE-7DEBA80BAB37}" presName="spacer" presStyleCnt="0"/>
      <dgm:spPr/>
    </dgm:pt>
    <dgm:pt modelId="{F4533363-26ED-4DD7-BB1F-E44EABB29452}" type="pres">
      <dgm:prSet presAssocID="{4E3CDB06-4C4F-4068-AC40-22716FD7B0B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0634BA7-4433-46FE-9730-92507B4E4D52}" type="pres">
      <dgm:prSet presAssocID="{CEDFFFBE-4333-46F4-8902-F9D8E9A43A86}" presName="spacer" presStyleCnt="0"/>
      <dgm:spPr/>
    </dgm:pt>
    <dgm:pt modelId="{18EFD322-2534-4A25-9E2E-6B4273B98196}" type="pres">
      <dgm:prSet presAssocID="{11F5892D-46B2-424C-A4C5-E365B881192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2FE5310-FBC0-4F0B-9713-7BA2D0F6EE4E}" type="pres">
      <dgm:prSet presAssocID="{725EEE62-6CC3-4F8C-A563-3AF13173452D}" presName="spacer" presStyleCnt="0"/>
      <dgm:spPr/>
    </dgm:pt>
    <dgm:pt modelId="{E1F4D808-D4EC-49A0-8BCB-4D50B4D9AE80}" type="pres">
      <dgm:prSet presAssocID="{2441295E-6205-4775-9E01-A517DF1EF19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45C6760-2361-4092-B200-582DE701D3CA}" type="pres">
      <dgm:prSet presAssocID="{42879ED7-1DE7-46AF-8118-9041FF0BAFB7}" presName="spacer" presStyleCnt="0"/>
      <dgm:spPr/>
    </dgm:pt>
    <dgm:pt modelId="{5A891554-45ED-4689-B81F-2B8ED826733A}" type="pres">
      <dgm:prSet presAssocID="{69FBD616-3DD7-4565-B2A6-239EA6455FC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F2DD602-294C-4BDD-9E19-15D697BF0F98}" type="presOf" srcId="{88F83A15-ED84-4CDA-B909-D9B008CB9142}" destId="{E0A2917B-DAAB-4122-B5A7-FE1DA1F5509A}" srcOrd="0" destOrd="0" presId="urn:microsoft.com/office/officeart/2005/8/layout/vList2"/>
    <dgm:cxn modelId="{DC9AC114-079E-4525-943C-B6869921D300}" srcId="{6611326A-321D-4244-B40E-B021C0577E6F}" destId="{2441295E-6205-4775-9E01-A517DF1EF193}" srcOrd="5" destOrd="0" parTransId="{4CFD82CC-E983-4C06-86E8-71BE27F46040}" sibTransId="{42879ED7-1DE7-46AF-8118-9041FF0BAFB7}"/>
    <dgm:cxn modelId="{2884F91B-F74C-4CEB-932D-121A07E6F116}" type="presOf" srcId="{69FBD616-3DD7-4565-B2A6-239EA6455FCC}" destId="{5A891554-45ED-4689-B81F-2B8ED826733A}" srcOrd="0" destOrd="0" presId="urn:microsoft.com/office/officeart/2005/8/layout/vList2"/>
    <dgm:cxn modelId="{C348FD2F-CD5B-48CA-9B98-9841DEA52ADC}" type="presOf" srcId="{7D85EAFD-F127-4DB6-A5BA-5D8B8722EA11}" destId="{9E1386B7-9BD9-4932-B030-BCAD373D926C}" srcOrd="0" destOrd="0" presId="urn:microsoft.com/office/officeart/2005/8/layout/vList2"/>
    <dgm:cxn modelId="{E30D595F-F504-493D-BB87-992213FB2BED}" srcId="{6611326A-321D-4244-B40E-B021C0577E6F}" destId="{69FBD616-3DD7-4565-B2A6-239EA6455FCC}" srcOrd="6" destOrd="0" parTransId="{199EC359-3C7E-4B99-B72F-6A51C0B210EC}" sibTransId="{77D73620-14DE-4B77-A7B3-A1EA54EBCEB9}"/>
    <dgm:cxn modelId="{A2A15064-3D43-4A48-AF9C-B75467EDCC32}" srcId="{6611326A-321D-4244-B40E-B021C0577E6F}" destId="{11F5892D-46B2-424C-A4C5-E365B8811926}" srcOrd="4" destOrd="0" parTransId="{29E9B37B-80DB-402C-92E4-585370899CE4}" sibTransId="{725EEE62-6CC3-4F8C-A563-3AF13173452D}"/>
    <dgm:cxn modelId="{6BFAE474-76E5-4FB8-BE8D-4D8CA20139AE}" type="presOf" srcId="{EA161A44-6CFB-400F-9201-60BABA0C3204}" destId="{7156ADCB-4BFB-43C3-BCF5-79FD6F20597E}" srcOrd="0" destOrd="0" presId="urn:microsoft.com/office/officeart/2005/8/layout/vList2"/>
    <dgm:cxn modelId="{D544447C-74E6-4A15-9783-3BE548CC4197}" type="presOf" srcId="{6611326A-321D-4244-B40E-B021C0577E6F}" destId="{D8FB6407-1F70-4134-AA86-292202D411D5}" srcOrd="0" destOrd="0" presId="urn:microsoft.com/office/officeart/2005/8/layout/vList2"/>
    <dgm:cxn modelId="{1C81A0BB-FF45-41C7-B127-AE1CC9DED6B7}" type="presOf" srcId="{2441295E-6205-4775-9E01-A517DF1EF193}" destId="{E1F4D808-D4EC-49A0-8BCB-4D50B4D9AE80}" srcOrd="0" destOrd="0" presId="urn:microsoft.com/office/officeart/2005/8/layout/vList2"/>
    <dgm:cxn modelId="{0037F3BB-CAC5-41D5-9251-493EAB2E7BEF}" srcId="{6611326A-321D-4244-B40E-B021C0577E6F}" destId="{4E3CDB06-4C4F-4068-AC40-22716FD7B0B4}" srcOrd="3" destOrd="0" parTransId="{9AA8A27D-3B4F-4A60-984B-DEF30BAEE368}" sibTransId="{CEDFFFBE-4333-46F4-8902-F9D8E9A43A86}"/>
    <dgm:cxn modelId="{33630FBC-A25A-49F5-B2B8-F0AD86279558}" srcId="{6611326A-321D-4244-B40E-B021C0577E6F}" destId="{7D85EAFD-F127-4DB6-A5BA-5D8B8722EA11}" srcOrd="1" destOrd="0" parTransId="{CDAC94F9-3B08-43B3-AEB8-85793EAECCF2}" sibTransId="{22A427C6-AAC7-459B-9DFB-F080584F21F4}"/>
    <dgm:cxn modelId="{1F0D6EBE-855A-4612-BAA3-D254F8000F6F}" type="presOf" srcId="{11F5892D-46B2-424C-A4C5-E365B8811926}" destId="{18EFD322-2534-4A25-9E2E-6B4273B98196}" srcOrd="0" destOrd="0" presId="urn:microsoft.com/office/officeart/2005/8/layout/vList2"/>
    <dgm:cxn modelId="{794A0BBF-6DFF-4869-9E22-4CBF35B9E81E}" type="presOf" srcId="{4E3CDB06-4C4F-4068-AC40-22716FD7B0B4}" destId="{F4533363-26ED-4DD7-BB1F-E44EABB29452}" srcOrd="0" destOrd="0" presId="urn:microsoft.com/office/officeart/2005/8/layout/vList2"/>
    <dgm:cxn modelId="{35E0E9DF-43D6-40D5-95B1-4526E113B9C9}" srcId="{6611326A-321D-4244-B40E-B021C0577E6F}" destId="{88F83A15-ED84-4CDA-B909-D9B008CB9142}" srcOrd="0" destOrd="0" parTransId="{EFE83EC3-CD01-4C4A-9E2A-DA9A1E1F0031}" sibTransId="{26289C2A-CCFD-49CC-82E8-DD7D2465970D}"/>
    <dgm:cxn modelId="{10FF66F5-CDD9-45F0-B892-5EC4DBB90F3A}" srcId="{6611326A-321D-4244-B40E-B021C0577E6F}" destId="{EA161A44-6CFB-400F-9201-60BABA0C3204}" srcOrd="2" destOrd="0" parTransId="{088D1370-D972-4A50-AC2F-F84B21F1902C}" sibTransId="{4D7DA708-E26A-4C33-B0CE-7DEBA80BAB37}"/>
    <dgm:cxn modelId="{DB553943-E8B9-415B-8903-D5E3AF6DACD8}" type="presParOf" srcId="{D8FB6407-1F70-4134-AA86-292202D411D5}" destId="{E0A2917B-DAAB-4122-B5A7-FE1DA1F5509A}" srcOrd="0" destOrd="0" presId="urn:microsoft.com/office/officeart/2005/8/layout/vList2"/>
    <dgm:cxn modelId="{10B315EE-E888-4494-AC7D-1E91A9CF37C6}" type="presParOf" srcId="{D8FB6407-1F70-4134-AA86-292202D411D5}" destId="{3BB32BAD-F480-428F-A9F2-0D131EE34149}" srcOrd="1" destOrd="0" presId="urn:microsoft.com/office/officeart/2005/8/layout/vList2"/>
    <dgm:cxn modelId="{3AC7B094-CCFA-4676-AB12-464995F2244A}" type="presParOf" srcId="{D8FB6407-1F70-4134-AA86-292202D411D5}" destId="{9E1386B7-9BD9-4932-B030-BCAD373D926C}" srcOrd="2" destOrd="0" presId="urn:microsoft.com/office/officeart/2005/8/layout/vList2"/>
    <dgm:cxn modelId="{D58F0408-5450-4FB4-902F-66F947A8E0BD}" type="presParOf" srcId="{D8FB6407-1F70-4134-AA86-292202D411D5}" destId="{A00E5E72-67AF-499A-998D-5C55D96E8A13}" srcOrd="3" destOrd="0" presId="urn:microsoft.com/office/officeart/2005/8/layout/vList2"/>
    <dgm:cxn modelId="{D3C02146-17C4-4AAF-BAFB-E9533C687837}" type="presParOf" srcId="{D8FB6407-1F70-4134-AA86-292202D411D5}" destId="{7156ADCB-4BFB-43C3-BCF5-79FD6F20597E}" srcOrd="4" destOrd="0" presId="urn:microsoft.com/office/officeart/2005/8/layout/vList2"/>
    <dgm:cxn modelId="{5C44F42F-5407-421A-B505-CD6DF6C65A86}" type="presParOf" srcId="{D8FB6407-1F70-4134-AA86-292202D411D5}" destId="{D329E163-0822-46D0-89E3-EF4CEE803790}" srcOrd="5" destOrd="0" presId="urn:microsoft.com/office/officeart/2005/8/layout/vList2"/>
    <dgm:cxn modelId="{78AF3706-C265-4B87-82D6-D75BCFD3045B}" type="presParOf" srcId="{D8FB6407-1F70-4134-AA86-292202D411D5}" destId="{F4533363-26ED-4DD7-BB1F-E44EABB29452}" srcOrd="6" destOrd="0" presId="urn:microsoft.com/office/officeart/2005/8/layout/vList2"/>
    <dgm:cxn modelId="{9777BFB4-A6BF-48BF-A6C1-E892ED1CD4D4}" type="presParOf" srcId="{D8FB6407-1F70-4134-AA86-292202D411D5}" destId="{50634BA7-4433-46FE-9730-92507B4E4D52}" srcOrd="7" destOrd="0" presId="urn:microsoft.com/office/officeart/2005/8/layout/vList2"/>
    <dgm:cxn modelId="{4574F4EF-E6B6-498B-9C66-C76A04D42F27}" type="presParOf" srcId="{D8FB6407-1F70-4134-AA86-292202D411D5}" destId="{18EFD322-2534-4A25-9E2E-6B4273B98196}" srcOrd="8" destOrd="0" presId="urn:microsoft.com/office/officeart/2005/8/layout/vList2"/>
    <dgm:cxn modelId="{F6BA5EDF-A9FC-4759-9327-E8C4BB034765}" type="presParOf" srcId="{D8FB6407-1F70-4134-AA86-292202D411D5}" destId="{62FE5310-FBC0-4F0B-9713-7BA2D0F6EE4E}" srcOrd="9" destOrd="0" presId="urn:microsoft.com/office/officeart/2005/8/layout/vList2"/>
    <dgm:cxn modelId="{A8821E18-D5ED-4702-9C8D-E74BCB36F77F}" type="presParOf" srcId="{D8FB6407-1F70-4134-AA86-292202D411D5}" destId="{E1F4D808-D4EC-49A0-8BCB-4D50B4D9AE80}" srcOrd="10" destOrd="0" presId="urn:microsoft.com/office/officeart/2005/8/layout/vList2"/>
    <dgm:cxn modelId="{83D4B63E-4D2A-4CD5-91B7-9C2DCC647BDE}" type="presParOf" srcId="{D8FB6407-1F70-4134-AA86-292202D411D5}" destId="{E45C6760-2361-4092-B200-582DE701D3CA}" srcOrd="11" destOrd="0" presId="urn:microsoft.com/office/officeart/2005/8/layout/vList2"/>
    <dgm:cxn modelId="{561B9826-6952-4C0C-B00F-BC92D59F4C0F}" type="presParOf" srcId="{D8FB6407-1F70-4134-AA86-292202D411D5}" destId="{5A891554-45ED-4689-B81F-2B8ED826733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751B3-49F6-4F0F-B368-A3EA11387F2A}">
      <dsp:nvSpPr>
        <dsp:cNvPr id="0" name=""/>
        <dsp:cNvSpPr/>
      </dsp:nvSpPr>
      <dsp:spPr>
        <a:xfrm>
          <a:off x="0" y="4520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E39B6-1951-48DB-A7C4-37919410F755}">
      <dsp:nvSpPr>
        <dsp:cNvPr id="0" name=""/>
        <dsp:cNvSpPr/>
      </dsp:nvSpPr>
      <dsp:spPr>
        <a:xfrm>
          <a:off x="291287" y="221180"/>
          <a:ext cx="529613" cy="529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21659-3D02-45F6-BB7E-FE9C037F9F86}">
      <dsp:nvSpPr>
        <dsp:cNvPr id="0" name=""/>
        <dsp:cNvSpPr/>
      </dsp:nvSpPr>
      <dsp:spPr>
        <a:xfrm>
          <a:off x="1112187" y="4520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Several methods have been proposed in recent years to </a:t>
          </a:r>
          <a:r>
            <a:rPr lang="en-US" sz="1700" b="1" kern="1200"/>
            <a:t>counteract climate change</a:t>
          </a:r>
          <a:r>
            <a:rPr lang="en-US" sz="1700" kern="1200"/>
            <a:t>, pollution and ocean acidification by removing CO</a:t>
          </a:r>
          <a:r>
            <a:rPr lang="en-US" sz="1700" kern="1200" baseline="-25000"/>
            <a:t>2</a:t>
          </a:r>
          <a:r>
            <a:rPr lang="en-US" sz="1700" kern="1200"/>
            <a:t> from the atmosphere. </a:t>
          </a:r>
        </a:p>
      </dsp:txBody>
      <dsp:txXfrm>
        <a:off x="1112187" y="4520"/>
        <a:ext cx="5837252" cy="962932"/>
      </dsp:txXfrm>
    </dsp:sp>
    <dsp:sp modelId="{3C047E13-5B91-44FA-A70A-B64463E48517}">
      <dsp:nvSpPr>
        <dsp:cNvPr id="0" name=""/>
        <dsp:cNvSpPr/>
      </dsp:nvSpPr>
      <dsp:spPr>
        <a:xfrm>
          <a:off x="0" y="1208186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0F75F-36EE-4660-90CF-E500D16E101C}">
      <dsp:nvSpPr>
        <dsp:cNvPr id="0" name=""/>
        <dsp:cNvSpPr/>
      </dsp:nvSpPr>
      <dsp:spPr>
        <a:xfrm>
          <a:off x="291287" y="1424846"/>
          <a:ext cx="529613" cy="529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68F05-FD3F-4ACE-B5F8-FDABC0E547C6}">
      <dsp:nvSpPr>
        <dsp:cNvPr id="0" name=""/>
        <dsp:cNvSpPr/>
      </dsp:nvSpPr>
      <dsp:spPr>
        <a:xfrm>
          <a:off x="1112187" y="1208186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</a:t>
          </a:r>
          <a:r>
            <a:rPr lang="en-US" sz="1700" b="1" kern="1200" baseline="-25000" dirty="0"/>
            <a:t>2</a:t>
          </a:r>
          <a:r>
            <a:rPr lang="en-US" sz="1700" b="1" kern="1200" dirty="0"/>
            <a:t> sequestration from the atmosphere </a:t>
          </a:r>
          <a:r>
            <a:rPr lang="en-US" sz="1700" kern="1200" dirty="0"/>
            <a:t>is being considered as a method to reduce its greenhouse effect and to lower the Earth’s surface temperature. </a:t>
          </a:r>
        </a:p>
      </dsp:txBody>
      <dsp:txXfrm>
        <a:off x="1112187" y="1208186"/>
        <a:ext cx="5837252" cy="962932"/>
      </dsp:txXfrm>
    </dsp:sp>
    <dsp:sp modelId="{595B2183-0ACF-447C-862F-83AFD7E7F2EC}">
      <dsp:nvSpPr>
        <dsp:cNvPr id="0" name=""/>
        <dsp:cNvSpPr/>
      </dsp:nvSpPr>
      <dsp:spPr>
        <a:xfrm>
          <a:off x="0" y="2398891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DC840-53EA-47C1-9A70-5E4FD357BA95}">
      <dsp:nvSpPr>
        <dsp:cNvPr id="0" name=""/>
        <dsp:cNvSpPr/>
      </dsp:nvSpPr>
      <dsp:spPr>
        <a:xfrm>
          <a:off x="291287" y="2628512"/>
          <a:ext cx="529613" cy="529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958AE-2151-4D5F-94E3-BB8B61885712}">
      <dsp:nvSpPr>
        <dsp:cNvPr id="0" name=""/>
        <dsp:cNvSpPr/>
      </dsp:nvSpPr>
      <dsp:spPr>
        <a:xfrm>
          <a:off x="1112187" y="2411852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</a:t>
          </a:r>
          <a:r>
            <a:rPr lang="en-US" sz="1700" b="1" kern="1200" dirty="0"/>
            <a:t>capture and use </a:t>
          </a:r>
          <a:r>
            <a:rPr lang="en-US" sz="1700" kern="1200" dirty="0"/>
            <a:t>of carbon dioxide to create valuable products has been receiving interest from the scientific community for two reasons.</a:t>
          </a:r>
        </a:p>
      </dsp:txBody>
      <dsp:txXfrm>
        <a:off x="1112187" y="2411852"/>
        <a:ext cx="5837252" cy="962932"/>
      </dsp:txXfrm>
    </dsp:sp>
    <dsp:sp modelId="{721913F2-6E93-466A-A9C3-2C060C003492}">
      <dsp:nvSpPr>
        <dsp:cNvPr id="0" name=""/>
        <dsp:cNvSpPr/>
      </dsp:nvSpPr>
      <dsp:spPr>
        <a:xfrm>
          <a:off x="0" y="3615518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61ED5-4D77-43F1-8884-6FCD980D94C2}">
      <dsp:nvSpPr>
        <dsp:cNvPr id="0" name=""/>
        <dsp:cNvSpPr/>
      </dsp:nvSpPr>
      <dsp:spPr>
        <a:xfrm>
          <a:off x="291287" y="3832178"/>
          <a:ext cx="529613" cy="529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1DC6F-F897-4175-988C-1EEDFF19CCB6}">
      <dsp:nvSpPr>
        <dsp:cNvPr id="0" name=""/>
        <dsp:cNvSpPr/>
      </dsp:nvSpPr>
      <dsp:spPr>
        <a:xfrm>
          <a:off x="1112187" y="3615518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1) Climate change considerations.</a:t>
          </a:r>
          <a:endParaRPr lang="en-US" sz="1700" kern="1200"/>
        </a:p>
      </dsp:txBody>
      <dsp:txXfrm>
        <a:off x="1112187" y="3615518"/>
        <a:ext cx="5837252" cy="962932"/>
      </dsp:txXfrm>
    </dsp:sp>
    <dsp:sp modelId="{D31C88ED-F275-47ED-B686-BEEF394BD8B5}">
      <dsp:nvSpPr>
        <dsp:cNvPr id="0" name=""/>
        <dsp:cNvSpPr/>
      </dsp:nvSpPr>
      <dsp:spPr>
        <a:xfrm>
          <a:off x="0" y="4819184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C9A5E-C95D-4C4C-B9C2-0EF794975134}">
      <dsp:nvSpPr>
        <dsp:cNvPr id="0" name=""/>
        <dsp:cNvSpPr/>
      </dsp:nvSpPr>
      <dsp:spPr>
        <a:xfrm>
          <a:off x="291287" y="5035844"/>
          <a:ext cx="529613" cy="5296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7184E-6ADF-473B-87C8-19726C236DDC}">
      <dsp:nvSpPr>
        <dsp:cNvPr id="0" name=""/>
        <dsp:cNvSpPr/>
      </dsp:nvSpPr>
      <dsp:spPr>
        <a:xfrm>
          <a:off x="1112187" y="4819184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2) CO</a:t>
          </a:r>
          <a:r>
            <a:rPr lang="en-GB" sz="1700" kern="1200" baseline="-25000" dirty="0"/>
            <a:t>2</a:t>
          </a:r>
          <a:r>
            <a:rPr lang="en-GB" sz="1700" kern="1200" dirty="0"/>
            <a:t> usage in industrial or chemical processes can be cheaper or cleaner compared with using conventional hydrocarbons. </a:t>
          </a:r>
          <a:endParaRPr lang="en-US" sz="1700" kern="1200" dirty="0"/>
        </a:p>
      </dsp:txBody>
      <dsp:txXfrm>
        <a:off x="1112187" y="4819184"/>
        <a:ext cx="5837252" cy="962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99603-DE9A-4D50-A4E8-3194E59A6200}">
      <dsp:nvSpPr>
        <dsp:cNvPr id="0" name=""/>
        <dsp:cNvSpPr/>
      </dsp:nvSpPr>
      <dsp:spPr>
        <a:xfrm>
          <a:off x="0" y="0"/>
          <a:ext cx="5129784" cy="13351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Each year the Earth </a:t>
          </a:r>
          <a:r>
            <a:rPr lang="en-GB" sz="1700" b="1" kern="1200" dirty="0"/>
            <a:t>emits</a:t>
          </a:r>
          <a:r>
            <a:rPr lang="en-GB" sz="1700" kern="1200" dirty="0"/>
            <a:t> 0.5 Gt of CO</a:t>
          </a:r>
          <a:r>
            <a:rPr lang="en-GB" sz="1700" kern="1200" baseline="-25000" dirty="0"/>
            <a:t>2 </a:t>
          </a:r>
          <a:r>
            <a:rPr lang="en-GB" sz="1700" kern="1200" dirty="0"/>
            <a:t>, mainly by volcanoes. To it add CO</a:t>
          </a:r>
          <a:r>
            <a:rPr lang="en-GB" sz="1700" kern="1200" baseline="-25000" dirty="0"/>
            <a:t>2</a:t>
          </a:r>
          <a:r>
            <a:rPr lang="en-GB" sz="1700" kern="1200" dirty="0"/>
            <a:t> emitted by industries and cars. </a:t>
          </a:r>
          <a:endParaRPr lang="en-US" sz="1700" kern="1200" dirty="0"/>
        </a:p>
      </dsp:txBody>
      <dsp:txXfrm>
        <a:off x="39104" y="39104"/>
        <a:ext cx="3689082" cy="1256916"/>
      </dsp:txXfrm>
    </dsp:sp>
    <dsp:sp modelId="{DCF80920-BAC5-4C86-8E46-F6B6E1142C87}">
      <dsp:nvSpPr>
        <dsp:cNvPr id="0" name=""/>
        <dsp:cNvSpPr/>
      </dsp:nvSpPr>
      <dsp:spPr>
        <a:xfrm>
          <a:off x="452628" y="1557645"/>
          <a:ext cx="5129784" cy="1335124"/>
        </a:xfrm>
        <a:prstGeom prst="roundRect">
          <a:avLst>
            <a:gd name="adj" fmla="val 10000"/>
          </a:avLst>
        </a:prstGeom>
        <a:solidFill>
          <a:schemeClr val="accent5">
            <a:hueOff val="4557164"/>
            <a:satOff val="-2052"/>
            <a:lumOff val="-2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But atmosphere isn’t dominated by CO</a:t>
          </a:r>
          <a:r>
            <a:rPr lang="en-GB" sz="1700" kern="1200" baseline="-25000"/>
            <a:t>2</a:t>
          </a:r>
          <a:r>
            <a:rPr lang="en-GB" sz="1700" kern="1200"/>
            <a:t> because there is a combination of </a:t>
          </a:r>
          <a:r>
            <a:rPr lang="en-GB" sz="1700" b="1" kern="1200"/>
            <a:t>processes </a:t>
          </a:r>
          <a:r>
            <a:rPr lang="en-GB" sz="1700" kern="1200"/>
            <a:t>by which CO</a:t>
          </a:r>
          <a:r>
            <a:rPr lang="en-GB" sz="1700" kern="1200" baseline="-25000"/>
            <a:t>2</a:t>
          </a:r>
          <a:r>
            <a:rPr lang="en-GB" sz="1700" kern="1200"/>
            <a:t> is </a:t>
          </a:r>
          <a:r>
            <a:rPr lang="en-GB" sz="1700" b="1" kern="1200"/>
            <a:t>removed</a:t>
          </a:r>
          <a:r>
            <a:rPr lang="en-GB" sz="1700" kern="1200"/>
            <a:t> and </a:t>
          </a:r>
          <a:r>
            <a:rPr lang="en-GB" sz="1700" b="1" kern="1200"/>
            <a:t>safely stored</a:t>
          </a:r>
          <a:r>
            <a:rPr lang="en-GB" sz="1700" kern="1200"/>
            <a:t>. </a:t>
          </a:r>
          <a:endParaRPr lang="en-US" sz="1700" kern="1200"/>
        </a:p>
      </dsp:txBody>
      <dsp:txXfrm>
        <a:off x="491732" y="1596749"/>
        <a:ext cx="3731117" cy="1256916"/>
      </dsp:txXfrm>
    </dsp:sp>
    <dsp:sp modelId="{5838AC35-044E-4451-9F72-8D0432198632}">
      <dsp:nvSpPr>
        <dsp:cNvPr id="0" name=""/>
        <dsp:cNvSpPr/>
      </dsp:nvSpPr>
      <dsp:spPr>
        <a:xfrm>
          <a:off x="905256" y="3115290"/>
          <a:ext cx="5129784" cy="1335124"/>
        </a:xfrm>
        <a:prstGeom prst="roundRect">
          <a:avLst>
            <a:gd name="adj" fmla="val 10000"/>
          </a:avLst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processes has been </a:t>
          </a:r>
          <a:r>
            <a:rPr lang="en-US" sz="1700" b="1" kern="1200"/>
            <a:t>keeping</a:t>
          </a:r>
          <a:r>
            <a:rPr lang="en-US" sz="1700" kern="1200"/>
            <a:t> the CO</a:t>
          </a:r>
          <a:r>
            <a:rPr lang="en-US" sz="1700" kern="1200" baseline="-25000"/>
            <a:t>2</a:t>
          </a:r>
          <a:r>
            <a:rPr lang="en-US" sz="1700" kern="1200"/>
            <a:t> </a:t>
          </a:r>
          <a:r>
            <a:rPr lang="en-US" sz="1700" b="1" kern="1200"/>
            <a:t>levels</a:t>
          </a:r>
          <a:r>
            <a:rPr lang="en-US" sz="1700" kern="1200"/>
            <a:t> of the atmosphere in check during the history of the Earth. </a:t>
          </a:r>
        </a:p>
      </dsp:txBody>
      <dsp:txXfrm>
        <a:off x="944360" y="3154394"/>
        <a:ext cx="3731117" cy="1256916"/>
      </dsp:txXfrm>
    </dsp:sp>
    <dsp:sp modelId="{93F4F1BA-FF9A-4120-9C12-A24E77B02BC5}">
      <dsp:nvSpPr>
        <dsp:cNvPr id="0" name=""/>
        <dsp:cNvSpPr/>
      </dsp:nvSpPr>
      <dsp:spPr>
        <a:xfrm>
          <a:off x="4261953" y="1012469"/>
          <a:ext cx="867830" cy="867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57215" y="1012469"/>
        <a:ext cx="477306" cy="653042"/>
      </dsp:txXfrm>
    </dsp:sp>
    <dsp:sp modelId="{F5B569EE-6D38-4A51-B501-FDF806158138}">
      <dsp:nvSpPr>
        <dsp:cNvPr id="0" name=""/>
        <dsp:cNvSpPr/>
      </dsp:nvSpPr>
      <dsp:spPr>
        <a:xfrm>
          <a:off x="4714582" y="2561213"/>
          <a:ext cx="867830" cy="867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8905181"/>
            <a:satOff val="-8244"/>
            <a:lumOff val="-118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909844" y="2561213"/>
        <a:ext cx="477306" cy="6530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2917B-DAAB-4122-B5A7-FE1DA1F5509A}">
      <dsp:nvSpPr>
        <dsp:cNvPr id="0" name=""/>
        <dsp:cNvSpPr/>
      </dsp:nvSpPr>
      <dsp:spPr>
        <a:xfrm>
          <a:off x="0" y="35516"/>
          <a:ext cx="10997247" cy="7371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Mineral carbonation is the </a:t>
          </a:r>
          <a:r>
            <a:rPr lang="en-GB" sz="1800" b="1" kern="1200" dirty="0"/>
            <a:t>reaction of silicate </a:t>
          </a:r>
          <a:r>
            <a:rPr lang="en-GB" sz="1800" kern="1200" dirty="0"/>
            <a:t>or oxide minerals with CO</a:t>
          </a:r>
          <a:r>
            <a:rPr lang="en-GB" sz="1800" kern="1200" baseline="-25000" dirty="0"/>
            <a:t>2</a:t>
          </a:r>
          <a:r>
            <a:rPr lang="en-GB" sz="1800" kern="1200" dirty="0"/>
            <a:t> in fluids,</a:t>
          </a:r>
          <a:r>
            <a:rPr lang="en-GB" sz="1800" b="1" kern="1200" dirty="0"/>
            <a:t> to form solid carbonate minerals</a:t>
          </a:r>
          <a:r>
            <a:rPr lang="en-GB" sz="1800" kern="1200" dirty="0"/>
            <a:t>. </a:t>
          </a:r>
          <a:endParaRPr lang="en-US" sz="1800" kern="1200" dirty="0"/>
        </a:p>
      </dsp:txBody>
      <dsp:txXfrm>
        <a:off x="35982" y="71498"/>
        <a:ext cx="10925283" cy="665136"/>
      </dsp:txXfrm>
    </dsp:sp>
    <dsp:sp modelId="{9E1386B7-9BD9-4932-B030-BCAD373D926C}">
      <dsp:nvSpPr>
        <dsp:cNvPr id="0" name=""/>
        <dsp:cNvSpPr/>
      </dsp:nvSpPr>
      <dsp:spPr>
        <a:xfrm>
          <a:off x="0" y="824456"/>
          <a:ext cx="10997247" cy="737100"/>
        </a:xfrm>
        <a:prstGeom prst="roundRect">
          <a:avLst/>
        </a:prstGeom>
        <a:solidFill>
          <a:schemeClr val="accent5">
            <a:hueOff val="1519055"/>
            <a:satOff val="-684"/>
            <a:lumOff val="-8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Mineral carbonation has been proposed as a </a:t>
          </a:r>
          <a:r>
            <a:rPr lang="en-GB" sz="1800" b="1" kern="1200"/>
            <a:t>method for safe and permanent CO</a:t>
          </a:r>
          <a:r>
            <a:rPr lang="en-GB" sz="1800" b="1" kern="1200" baseline="-25000"/>
            <a:t>2</a:t>
          </a:r>
          <a:r>
            <a:rPr lang="en-GB" sz="1800" b="1" kern="1200"/>
            <a:t> storage</a:t>
          </a:r>
          <a:r>
            <a:rPr lang="en-GB" sz="1800" kern="1200"/>
            <a:t>. </a:t>
          </a:r>
          <a:endParaRPr lang="en-US" sz="1800" kern="1200"/>
        </a:p>
      </dsp:txBody>
      <dsp:txXfrm>
        <a:off x="35982" y="860438"/>
        <a:ext cx="10925283" cy="665136"/>
      </dsp:txXfrm>
    </dsp:sp>
    <dsp:sp modelId="{7156ADCB-4BFB-43C3-BCF5-79FD6F20597E}">
      <dsp:nvSpPr>
        <dsp:cNvPr id="0" name=""/>
        <dsp:cNvSpPr/>
      </dsp:nvSpPr>
      <dsp:spPr>
        <a:xfrm>
          <a:off x="0" y="1613396"/>
          <a:ext cx="10997247" cy="737100"/>
        </a:xfrm>
        <a:prstGeom prst="roundRect">
          <a:avLst/>
        </a:prstGeom>
        <a:solidFill>
          <a:schemeClr val="accent5">
            <a:hueOff val="3038109"/>
            <a:satOff val="-1368"/>
            <a:lumOff val="-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In mineral carbonation gas CO</a:t>
          </a:r>
          <a:r>
            <a:rPr lang="en-US" sz="1800" kern="1200" baseline="-25000" dirty="0"/>
            <a:t>2</a:t>
          </a:r>
          <a:r>
            <a:rPr lang="en-US" sz="1800" kern="1200" baseline="0" dirty="0"/>
            <a:t> is </a:t>
          </a:r>
          <a:r>
            <a:rPr lang="en-US" sz="1800" b="1" kern="1200" baseline="0" dirty="0"/>
            <a:t>converted to </a:t>
          </a:r>
          <a:r>
            <a:rPr lang="en-US" sz="1800" kern="1200" baseline="0" dirty="0"/>
            <a:t>stable, </a:t>
          </a:r>
          <a:r>
            <a:rPr lang="en-US" sz="1800" b="1" kern="1200" baseline="0" dirty="0"/>
            <a:t>solid,</a:t>
          </a:r>
          <a:r>
            <a:rPr lang="en-US" sz="1800" kern="1200" baseline="0" dirty="0"/>
            <a:t> carbonate </a:t>
          </a:r>
          <a:r>
            <a:rPr lang="en-US" sz="1800" b="1" kern="1200" baseline="0" dirty="0"/>
            <a:t>minerals.</a:t>
          </a:r>
        </a:p>
      </dsp:txBody>
      <dsp:txXfrm>
        <a:off x="35982" y="1649378"/>
        <a:ext cx="10925283" cy="665136"/>
      </dsp:txXfrm>
    </dsp:sp>
    <dsp:sp modelId="{F4533363-26ED-4DD7-BB1F-E44EABB29452}">
      <dsp:nvSpPr>
        <dsp:cNvPr id="0" name=""/>
        <dsp:cNvSpPr/>
      </dsp:nvSpPr>
      <dsp:spPr>
        <a:xfrm>
          <a:off x="0" y="2402336"/>
          <a:ext cx="10997247" cy="737100"/>
        </a:xfrm>
        <a:prstGeom prst="roundRect">
          <a:avLst/>
        </a:prstGeom>
        <a:solidFill>
          <a:schemeClr val="accent5">
            <a:hueOff val="4557164"/>
            <a:satOff val="-2052"/>
            <a:lumOff val="-2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Olivine is the </a:t>
          </a:r>
          <a:r>
            <a:rPr lang="en-GB" sz="1800" b="1" kern="1200" dirty="0"/>
            <a:t>most abundant </a:t>
          </a:r>
          <a:r>
            <a:rPr lang="en-GB" sz="1800" kern="1200" dirty="0"/>
            <a:t>mineral on the Earth: this is why is used for mineral carbonation.</a:t>
          </a:r>
          <a:endParaRPr lang="en-US" sz="1800" kern="1200" dirty="0"/>
        </a:p>
      </dsp:txBody>
      <dsp:txXfrm>
        <a:off x="35982" y="2438318"/>
        <a:ext cx="10925283" cy="665136"/>
      </dsp:txXfrm>
    </dsp:sp>
    <dsp:sp modelId="{18EFD322-2534-4A25-9E2E-6B4273B98196}">
      <dsp:nvSpPr>
        <dsp:cNvPr id="0" name=""/>
        <dsp:cNvSpPr/>
      </dsp:nvSpPr>
      <dsp:spPr>
        <a:xfrm>
          <a:off x="0" y="3191276"/>
          <a:ext cx="10997247" cy="737100"/>
        </a:xfrm>
        <a:prstGeom prst="roundRect">
          <a:avLst/>
        </a:prstGeom>
        <a:solidFill>
          <a:schemeClr val="accent5">
            <a:hueOff val="6076219"/>
            <a:satOff val="-2736"/>
            <a:lumOff val="-33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Carbonation of olivine often occurs together with </a:t>
          </a:r>
          <a:r>
            <a:rPr lang="en-GB" sz="1800" b="1" kern="1200" dirty="0"/>
            <a:t>hydration,</a:t>
          </a:r>
          <a:r>
            <a:rPr lang="en-GB" sz="1800" kern="1200" dirty="0"/>
            <a:t> a process involving the addition of water. </a:t>
          </a:r>
          <a:endParaRPr lang="en-US" sz="1800" kern="1200" dirty="0"/>
        </a:p>
      </dsp:txBody>
      <dsp:txXfrm>
        <a:off x="35982" y="3227258"/>
        <a:ext cx="10925283" cy="665136"/>
      </dsp:txXfrm>
    </dsp:sp>
    <dsp:sp modelId="{E1F4D808-D4EC-49A0-8BCB-4D50B4D9AE80}">
      <dsp:nvSpPr>
        <dsp:cNvPr id="0" name=""/>
        <dsp:cNvSpPr/>
      </dsp:nvSpPr>
      <dsp:spPr>
        <a:xfrm>
          <a:off x="0" y="3980216"/>
          <a:ext cx="10997247" cy="737100"/>
        </a:xfrm>
        <a:prstGeom prst="roundRect">
          <a:avLst/>
        </a:prstGeom>
        <a:solidFill>
          <a:schemeClr val="accent5">
            <a:hueOff val="7595273"/>
            <a:satOff val="-3420"/>
            <a:lumOff val="-42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Mg-olivine </a:t>
          </a:r>
          <a:r>
            <a:rPr lang="en-GB" sz="1800" b="1" kern="1200" dirty="0"/>
            <a:t>reacts</a:t>
          </a:r>
          <a:r>
            <a:rPr lang="en-GB" sz="1800" kern="1200" dirty="0"/>
            <a:t> with CO</a:t>
          </a:r>
          <a:r>
            <a:rPr lang="en-GB" sz="1800" kern="1200" baseline="-25000" dirty="0"/>
            <a:t>2 </a:t>
          </a:r>
          <a:r>
            <a:rPr lang="en-GB" sz="1800" kern="1200" dirty="0"/>
            <a:t>(carbonation) and with H</a:t>
          </a:r>
          <a:r>
            <a:rPr lang="en-GB" sz="1800" kern="1200" baseline="-25000" dirty="0"/>
            <a:t>2</a:t>
          </a:r>
          <a:r>
            <a:rPr lang="en-GB" sz="1800" kern="1200" dirty="0"/>
            <a:t>O (hydration) via more possible reactions.</a:t>
          </a:r>
          <a:endParaRPr lang="en-US" sz="1800" kern="1200" dirty="0"/>
        </a:p>
      </dsp:txBody>
      <dsp:txXfrm>
        <a:off x="35982" y="4016198"/>
        <a:ext cx="10925283" cy="665136"/>
      </dsp:txXfrm>
    </dsp:sp>
    <dsp:sp modelId="{5A891554-45ED-4689-B81F-2B8ED826733A}">
      <dsp:nvSpPr>
        <dsp:cNvPr id="0" name=""/>
        <dsp:cNvSpPr/>
      </dsp:nvSpPr>
      <dsp:spPr>
        <a:xfrm>
          <a:off x="0" y="4769155"/>
          <a:ext cx="10997247" cy="737100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The product is always </a:t>
          </a:r>
          <a:r>
            <a:rPr lang="en-GB" sz="1800" b="1" kern="1200" dirty="0"/>
            <a:t>magnesite, </a:t>
          </a:r>
          <a:r>
            <a:rPr lang="en-GB" sz="1800" kern="1200" dirty="0"/>
            <a:t>a magnesium carbonate mineral, with chemical formula MgCO</a:t>
          </a:r>
          <a:r>
            <a:rPr lang="en-GB" sz="1800" kern="1200" baseline="-25000" dirty="0"/>
            <a:t>3</a:t>
          </a:r>
          <a:r>
            <a:rPr lang="en-GB" sz="1800" kern="1200" dirty="0"/>
            <a:t>.</a:t>
          </a:r>
          <a:endParaRPr lang="en-US" sz="1800" kern="1200" dirty="0"/>
        </a:p>
      </dsp:txBody>
      <dsp:txXfrm>
        <a:off x="35982" y="4805137"/>
        <a:ext cx="10925283" cy="665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8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6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1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0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0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5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8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2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1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2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sta dal basso di nuvole nel cielo">
            <a:extLst>
              <a:ext uri="{FF2B5EF4-FFF2-40B4-BE49-F238E27FC236}">
                <a16:creationId xmlns:a16="http://schemas.microsoft.com/office/drawing/2014/main" id="{F8D683A2-16A0-1DA0-D8B4-682C304C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91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4423BA-6BA0-0DB5-2989-00A75F29F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GB" sz="5600" b="1" noProof="0" dirty="0">
                <a:solidFill>
                  <a:srgbClr val="FFFFFF"/>
                </a:solidFill>
              </a:rPr>
              <a:t>OLIVINE</a:t>
            </a:r>
            <a:r>
              <a:rPr lang="en-GB" sz="5600" dirty="0">
                <a:solidFill>
                  <a:srgbClr val="FFFFFF"/>
                </a:solidFill>
              </a:rPr>
              <a:t> for CO</a:t>
            </a:r>
            <a:r>
              <a:rPr lang="en-GB" sz="5600" baseline="-25000" dirty="0">
                <a:solidFill>
                  <a:srgbClr val="FFFFFF"/>
                </a:solidFill>
              </a:rPr>
              <a:t>2</a:t>
            </a:r>
            <a:r>
              <a:rPr lang="en-GB" sz="5600" dirty="0">
                <a:solidFill>
                  <a:srgbClr val="FFFFFF"/>
                </a:solidFill>
              </a:rPr>
              <a:t> capture and safe storage</a:t>
            </a:r>
            <a:endParaRPr lang="en-GB" sz="5600" b="1" noProof="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6F3FBD5-D676-4835-874F-FADA7939D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r>
              <a:rPr lang="en-GB" sz="2400" noProof="0" dirty="0">
                <a:solidFill>
                  <a:srgbClr val="FFFFFF"/>
                </a:solidFill>
              </a:rPr>
              <a:t>Domenica Minervini</a:t>
            </a:r>
          </a:p>
        </p:txBody>
      </p:sp>
    </p:spTree>
    <p:extLst>
      <p:ext uri="{BB962C8B-B14F-4D97-AF65-F5344CB8AC3E}">
        <p14:creationId xmlns:p14="http://schemas.microsoft.com/office/powerpoint/2010/main" val="2200809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EEAD95-D42C-B3A2-978A-60647292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1483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Olivine for atmospheric CO</a:t>
            </a:r>
            <a:r>
              <a:rPr lang="en-US" b="1" kern="1200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capture</a:t>
            </a:r>
          </a:p>
        </p:txBody>
      </p:sp>
      <p:pic>
        <p:nvPicPr>
          <p:cNvPr id="7" name="Segnaposto contenuto 6" descr="Immagine che contiene aria aperta, strada, cielo, albero&#10;&#10;Il contenuto generato dall'IA potrebbe non essere corretto.">
            <a:extLst>
              <a:ext uri="{FF2B5EF4-FFF2-40B4-BE49-F238E27FC236}">
                <a16:creationId xmlns:a16="http://schemas.microsoft.com/office/drawing/2014/main" id="{DFF2D929-A894-61B4-F2ED-F00109678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"/>
          <a:stretch>
            <a:fillRect/>
          </a:stretch>
        </p:blipFill>
        <p:spPr>
          <a:xfrm rot="5400000">
            <a:off x="6339840" y="1005840"/>
            <a:ext cx="6858000" cy="4846320"/>
          </a:xfrm>
          <a:prstGeom prst="rect">
            <a:avLst/>
          </a:prstGeom>
        </p:spPr>
      </p:pic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19CFC8DC-3E79-C4AF-0BB2-D53190B915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01100093"/>
              </p:ext>
            </p:extLst>
          </p:nvPr>
        </p:nvGraphicFramePr>
        <p:xfrm>
          <a:off x="612647" y="1858945"/>
          <a:ext cx="6035041" cy="4450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916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2" name="Picture 11" descr="Termometro da esterno">
            <a:extLst>
              <a:ext uri="{FF2B5EF4-FFF2-40B4-BE49-F238E27FC236}">
                <a16:creationId xmlns:a16="http://schemas.microsoft.com/office/drawing/2014/main" id="{9917F685-BFAC-1F3D-AE9D-C77A1245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90" b="224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D656CE9-D5DA-F414-50EF-F70998E2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06" y="603315"/>
            <a:ext cx="5649211" cy="3685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/>
              <a:t>PROCESSES FOR CO</a:t>
            </a:r>
            <a:r>
              <a:rPr lang="en-US" sz="4600" baseline="-25000"/>
              <a:t>2</a:t>
            </a:r>
            <a:r>
              <a:rPr lang="en-US" sz="4600"/>
              <a:t> CAPTURE: WEATHERING AND CARBONATION</a:t>
            </a:r>
          </a:p>
        </p:txBody>
      </p:sp>
    </p:spTree>
    <p:extLst>
      <p:ext uri="{BB962C8B-B14F-4D97-AF65-F5344CB8AC3E}">
        <p14:creationId xmlns:p14="http://schemas.microsoft.com/office/powerpoint/2010/main" val="1009100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F1F3EAD-AA40-4184-9A88-B9300879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4837132"/>
            <a:ext cx="4486240" cy="1615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Weathering process</a:t>
            </a:r>
          </a:p>
        </p:txBody>
      </p:sp>
      <p:pic>
        <p:nvPicPr>
          <p:cNvPr id="11" name="Segnaposto contenuto 10" descr="Immagine che contiene aria aperta, paesaggio, nuvola, cielo">
            <a:extLst>
              <a:ext uri="{FF2B5EF4-FFF2-40B4-BE49-F238E27FC236}">
                <a16:creationId xmlns:a16="http://schemas.microsoft.com/office/drawing/2014/main" id="{86244AFF-D93F-DAB0-CBE9-8569A7698A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1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D2746B6-AD6A-9941-59AE-62047DF26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9333" y="4672484"/>
            <a:ext cx="5753567" cy="178033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Weathering is the process by which </a:t>
            </a:r>
            <a:r>
              <a:rPr lang="en-US" sz="1600" b="1" dirty="0"/>
              <a:t>rocks</a:t>
            </a:r>
            <a:r>
              <a:rPr lang="en-US" sz="1600" dirty="0"/>
              <a:t>, soil and minerals </a:t>
            </a:r>
            <a:r>
              <a:rPr lang="en-US" sz="1600" b="1" dirty="0"/>
              <a:t>are broken down</a:t>
            </a:r>
            <a:r>
              <a:rPr lang="en-US" sz="1600" dirty="0"/>
              <a:t> at the Earth’s surface due to physical, chemical or biological agents.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Once the rock or mineral falls on the Earth’s surface, it can </a:t>
            </a:r>
            <a:r>
              <a:rPr lang="en-US" sz="1600" b="1" dirty="0"/>
              <a:t>interact with the fluid</a:t>
            </a:r>
            <a:r>
              <a:rPr lang="en-US" sz="1600" dirty="0"/>
              <a:t>, either the atmosphere or the ocean, that brings the CO</a:t>
            </a:r>
            <a:r>
              <a:rPr lang="en-US" sz="1600" baseline="-25000" dirty="0"/>
              <a:t>2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010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olo 4">
            <a:extLst>
              <a:ext uri="{FF2B5EF4-FFF2-40B4-BE49-F238E27FC236}">
                <a16:creationId xmlns:a16="http://schemas.microsoft.com/office/drawing/2014/main" id="{70923C98-2A2D-2059-F202-0B8BEC33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Mineral carbonation</a:t>
            </a:r>
          </a:p>
        </p:txBody>
      </p:sp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A451FD3B-C53F-3E67-3B29-F10EC392E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017757"/>
              </p:ext>
            </p:extLst>
          </p:nvPr>
        </p:nvGraphicFramePr>
        <p:xfrm>
          <a:off x="560439" y="1190624"/>
          <a:ext cx="10997247" cy="554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980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CE913-68A0-C5E7-EC54-1B615550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756097"/>
          </a:xfrm>
        </p:spPr>
        <p:txBody>
          <a:bodyPr>
            <a:noAutofit/>
          </a:bodyPr>
          <a:lstStyle/>
          <a:p>
            <a:r>
              <a:rPr lang="en-GB" dirty="0"/>
              <a:t>                           Mineral carbonation</a:t>
            </a:r>
          </a:p>
        </p:txBody>
      </p:sp>
      <p:pic>
        <p:nvPicPr>
          <p:cNvPr id="5" name="Segnaposto contenuto 4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BEEFB9F4-D043-2DCB-5585-F6CAFF328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467896"/>
            <a:ext cx="10653713" cy="3085367"/>
          </a:xfrm>
        </p:spPr>
      </p:pic>
    </p:spTree>
    <p:extLst>
      <p:ext uri="{BB962C8B-B14F-4D97-AF65-F5344CB8AC3E}">
        <p14:creationId xmlns:p14="http://schemas.microsoft.com/office/powerpoint/2010/main" val="266181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3378CE-2788-A7B8-A55F-620EBBAE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lberi con un fiume">
            <a:extLst>
              <a:ext uri="{FF2B5EF4-FFF2-40B4-BE49-F238E27FC236}">
                <a16:creationId xmlns:a16="http://schemas.microsoft.com/office/drawing/2014/main" id="{77BA32C1-6D35-AB36-7FEE-EE26E607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828391-3ED1-291E-9F5E-1874B42E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06" y="3991500"/>
            <a:ext cx="8837546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IN SITU PERIDOTITE CARBONATION</a:t>
            </a:r>
          </a:p>
        </p:txBody>
      </p:sp>
    </p:spTree>
    <p:extLst>
      <p:ext uri="{BB962C8B-B14F-4D97-AF65-F5344CB8AC3E}">
        <p14:creationId xmlns:p14="http://schemas.microsoft.com/office/powerpoint/2010/main" val="2063768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798951-7929-0711-3EBB-FCADFDB1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24" y="307928"/>
            <a:ext cx="10159453" cy="606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situ peridotite carbonation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8E6CB8-D079-69BA-EE2B-CE81F58CA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025" y="1222328"/>
            <a:ext cx="4982513" cy="504082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How do Mg-olivine and CO</a:t>
            </a:r>
            <a:r>
              <a:rPr lang="en-US" sz="1800" baseline="-25000" dirty="0"/>
              <a:t>2</a:t>
            </a:r>
            <a:r>
              <a:rPr lang="en-US" sz="1800" dirty="0"/>
              <a:t> </a:t>
            </a:r>
            <a:r>
              <a:rPr lang="en-US" sz="1800" b="1" dirty="0"/>
              <a:t>meet</a:t>
            </a:r>
            <a:r>
              <a:rPr lang="en-US" sz="1800" dirty="0"/>
              <a:t>?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b="1" dirty="0"/>
              <a:t>Peridotite</a:t>
            </a:r>
            <a:r>
              <a:rPr lang="en-US" sz="1800" dirty="0"/>
              <a:t> is a rock composed of more than 40% olivine.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b="1" dirty="0"/>
              <a:t>In situ peridotite carbonation </a:t>
            </a:r>
            <a:r>
              <a:rPr lang="en-US" sz="1800" dirty="0"/>
              <a:t>is a process in which </a:t>
            </a:r>
            <a:r>
              <a:rPr lang="en-US" sz="1800" b="1" dirty="0"/>
              <a:t>CO</a:t>
            </a:r>
            <a:r>
              <a:rPr lang="en-US" sz="1800" b="1" baseline="-25000" dirty="0"/>
              <a:t>2</a:t>
            </a:r>
            <a:r>
              <a:rPr lang="en-US" sz="1800" b="1" dirty="0"/>
              <a:t>-rich</a:t>
            </a:r>
            <a:r>
              <a:rPr lang="en-US" sz="1800" dirty="0"/>
              <a:t> </a:t>
            </a:r>
            <a:r>
              <a:rPr lang="en-US" sz="1800" b="1" dirty="0"/>
              <a:t>fluid</a:t>
            </a:r>
            <a:r>
              <a:rPr lang="en-US" sz="1800" dirty="0"/>
              <a:t> (air or seawater) </a:t>
            </a:r>
            <a:r>
              <a:rPr lang="en-US" sz="1800" b="1" dirty="0"/>
              <a:t>is</a:t>
            </a:r>
            <a:r>
              <a:rPr lang="en-US" sz="1800" dirty="0"/>
              <a:t> </a:t>
            </a:r>
            <a:r>
              <a:rPr lang="en-US" sz="1800" b="1" dirty="0"/>
              <a:t>transported</a:t>
            </a:r>
            <a:r>
              <a:rPr lang="en-US" sz="1800" dirty="0"/>
              <a:t> </a:t>
            </a:r>
            <a:r>
              <a:rPr lang="en-US" sz="1800" b="1" dirty="0"/>
              <a:t>to</a:t>
            </a:r>
            <a:r>
              <a:rPr lang="en-US" sz="1800" dirty="0"/>
              <a:t> areas where large volumes of </a:t>
            </a:r>
            <a:r>
              <a:rPr lang="en-US" sz="1800" b="1" dirty="0"/>
              <a:t>peridotite</a:t>
            </a:r>
            <a:r>
              <a:rPr lang="en-US" sz="1800" dirty="0"/>
              <a:t> are present.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Mg-olivine </a:t>
            </a:r>
            <a:r>
              <a:rPr lang="en-US" sz="1800" b="1" dirty="0"/>
              <a:t>interacts</a:t>
            </a:r>
            <a:r>
              <a:rPr lang="en-US" sz="1800" dirty="0"/>
              <a:t> with the fluid by its </a:t>
            </a:r>
            <a:r>
              <a:rPr lang="en-US" sz="1800" b="1" dirty="0"/>
              <a:t>surface</a:t>
            </a:r>
            <a:r>
              <a:rPr lang="en-US" sz="1800" dirty="0"/>
              <a:t>. Then the chemical reaction of mineral carbonation takes place.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An area with a large amount of peridotite is the </a:t>
            </a:r>
            <a:r>
              <a:rPr lang="en-US" sz="1800" dirty="0" err="1"/>
              <a:t>Samail</a:t>
            </a:r>
            <a:r>
              <a:rPr lang="en-US" sz="1800" dirty="0"/>
              <a:t> ophiolite in Oman.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800" dirty="0"/>
              <a:t>Ophiolite is an uplifted slice of oceanic crust and upper mantle.</a:t>
            </a:r>
            <a:endParaRPr lang="en-US" sz="1800" dirty="0"/>
          </a:p>
        </p:txBody>
      </p:sp>
      <p:pic>
        <p:nvPicPr>
          <p:cNvPr id="8" name="Segnaposto contenuto 7" descr="Immagine che contiene aria aperta, Minerale, Roccia magmatica, persona&#10;&#10;Il contenuto generato dall'IA potrebbe non essere corretto.">
            <a:extLst>
              <a:ext uri="{FF2B5EF4-FFF2-40B4-BE49-F238E27FC236}">
                <a16:creationId xmlns:a16="http://schemas.microsoft.com/office/drawing/2014/main" id="{CCC8515A-805F-47CF-9869-DF5D43D408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22328"/>
            <a:ext cx="5439569" cy="4079677"/>
          </a:xfrm>
        </p:spPr>
      </p:pic>
    </p:spTree>
    <p:extLst>
      <p:ext uri="{BB962C8B-B14F-4D97-AF65-F5344CB8AC3E}">
        <p14:creationId xmlns:p14="http://schemas.microsoft.com/office/powerpoint/2010/main" val="111232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02A4C4-19D6-FC74-91FA-C85BE6AA7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38" y="369904"/>
            <a:ext cx="4361693" cy="12620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situ peridotite carbonation</a:t>
            </a:r>
          </a:p>
        </p:txBody>
      </p:sp>
      <p:pic>
        <p:nvPicPr>
          <p:cNvPr id="6" name="Segnaposto contenuto 5" descr="Immagine che contiene edificio, terreno, natura, aria aperta&#10;&#10;Il contenuto generato dall'IA potrebbe non essere corretto.">
            <a:extLst>
              <a:ext uri="{FF2B5EF4-FFF2-40B4-BE49-F238E27FC236}">
                <a16:creationId xmlns:a16="http://schemas.microsoft.com/office/drawing/2014/main" id="{BE9DCAEA-B011-12DA-541D-DFA7A7F7F5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6" r="2" b="7188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7CEE6-1AB9-9C99-136B-C2CBF90C1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01838" y="2001829"/>
            <a:ext cx="4361693" cy="424824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Natural carbonation of peridotite in the </a:t>
            </a:r>
            <a:r>
              <a:rPr lang="en-US" sz="1800" dirty="0" err="1"/>
              <a:t>Samail</a:t>
            </a:r>
            <a:r>
              <a:rPr lang="en-US" sz="1800" dirty="0"/>
              <a:t> ophiolite, in the Sultanate of </a:t>
            </a:r>
            <a:r>
              <a:rPr lang="en-US" sz="1800" b="1" dirty="0"/>
              <a:t>Oman</a:t>
            </a:r>
            <a:r>
              <a:rPr lang="en-US" sz="1800" dirty="0"/>
              <a:t>, is relatively rapid</a:t>
            </a:r>
            <a:r>
              <a:rPr lang="en-US" sz="1800"/>
              <a:t>. </a:t>
            </a: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As a consequence, in veins in mantle, peridotite can </a:t>
            </a:r>
            <a:r>
              <a:rPr lang="en-US" sz="1800" b="1" dirty="0"/>
              <a:t>convert</a:t>
            </a:r>
            <a:r>
              <a:rPr lang="en-US" sz="1800" dirty="0"/>
              <a:t> a </a:t>
            </a:r>
            <a:r>
              <a:rPr lang="en-US" sz="1800" b="1" dirty="0"/>
              <a:t>huge quantity </a:t>
            </a:r>
            <a:r>
              <a:rPr lang="en-US" sz="1800" dirty="0"/>
              <a:t>of CO</a:t>
            </a:r>
            <a:r>
              <a:rPr lang="en-US" sz="1800" baseline="-25000" dirty="0"/>
              <a:t>2 </a:t>
            </a:r>
            <a:r>
              <a:rPr lang="en-US" sz="1800" dirty="0"/>
              <a:t>by weathering and carbonation.</a:t>
            </a:r>
            <a:endParaRPr lang="en-US" sz="1800" baseline="-250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Data show that 10</a:t>
            </a:r>
            <a:r>
              <a:rPr lang="en-US" sz="1800" baseline="30000" dirty="0"/>
              <a:t>4</a:t>
            </a:r>
            <a:r>
              <a:rPr lang="en-US" sz="1800" dirty="0"/>
              <a:t> – 10</a:t>
            </a:r>
            <a:r>
              <a:rPr lang="en-US" sz="1800" baseline="30000" dirty="0"/>
              <a:t>5</a:t>
            </a:r>
            <a:r>
              <a:rPr lang="en-US" sz="1800" dirty="0"/>
              <a:t> tons of CO</a:t>
            </a:r>
            <a:r>
              <a:rPr lang="en-US" sz="1800" baseline="-25000" dirty="0"/>
              <a:t>2</a:t>
            </a:r>
            <a:r>
              <a:rPr lang="en-US" sz="1800" dirty="0"/>
              <a:t> per year are converted to  solid carbonate minerals.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This process can be accelerated via </a:t>
            </a:r>
            <a:r>
              <a:rPr lang="en-US" sz="1800" b="1" dirty="0"/>
              <a:t>drilling</a:t>
            </a:r>
            <a:r>
              <a:rPr lang="en-US" sz="1800" dirty="0"/>
              <a:t> peridotite, making larger the contact surface between the rock and the fluid. </a:t>
            </a:r>
          </a:p>
          <a:p>
            <a:pPr marL="0">
              <a:lnSpc>
                <a:spcPct val="110000"/>
              </a:lnSpc>
            </a:pPr>
            <a:endParaRPr lang="en-US" sz="1500" dirty="0"/>
          </a:p>
          <a:p>
            <a:pPr marL="0">
              <a:lnSpc>
                <a:spcPct val="11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4588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BD9CF-694B-2DEA-8CA1-A8C545523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3BA9E1C-07CA-125F-97D6-B69E35945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DAF83-FEFB-B87E-629A-A89A11A7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156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situ peridotite carbonation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5058EA-B2FC-4820-6A79-9EBD586C0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63619"/>
            <a:ext cx="5483352" cy="40965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Natural peridotite carbonation has two limitations.</a:t>
            </a:r>
          </a:p>
          <a:p>
            <a:r>
              <a:rPr lang="en-US" sz="1800" dirty="0"/>
              <a:t>It is a </a:t>
            </a:r>
            <a:r>
              <a:rPr lang="en-US" sz="1800" b="1" dirty="0"/>
              <a:t>very long process</a:t>
            </a:r>
            <a:r>
              <a:rPr lang="en-US" sz="1800" dirty="0"/>
              <a:t>: in </a:t>
            </a:r>
            <a:r>
              <a:rPr lang="en-US" sz="1800" dirty="0" err="1"/>
              <a:t>Semail</a:t>
            </a:r>
            <a:r>
              <a:rPr lang="en-US" sz="1800" dirty="0"/>
              <a:t> Ophiolite in Oman it has the exceptional lasting of 26.000 years. In the rest of the world, it takes millions of years. </a:t>
            </a:r>
          </a:p>
          <a:p>
            <a:r>
              <a:rPr lang="en-US" sz="1800" dirty="0"/>
              <a:t>To remove CO</a:t>
            </a:r>
            <a:r>
              <a:rPr lang="en-US" sz="1800" baseline="-25000" dirty="0"/>
              <a:t>2</a:t>
            </a:r>
            <a:r>
              <a:rPr lang="en-US" sz="1800" dirty="0"/>
              <a:t> from the entire atmosphere, the process of carbonation should take place all over the world, not only </a:t>
            </a:r>
            <a:r>
              <a:rPr lang="en-US" sz="1800" b="1" dirty="0"/>
              <a:t>in certain regions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To make peridotite carbonation faster and wider, mineral olivine rocks should be fragmented in </a:t>
            </a:r>
            <a:r>
              <a:rPr lang="en-US" sz="1800" b="1" dirty="0"/>
              <a:t>nanoparticles</a:t>
            </a:r>
            <a:r>
              <a:rPr lang="en-US" sz="1800" dirty="0"/>
              <a:t>. </a:t>
            </a:r>
          </a:p>
        </p:txBody>
      </p:sp>
      <p:pic>
        <p:nvPicPr>
          <p:cNvPr id="8" name="Segnaposto contenuto 7" descr="Immagine che contiene mappa, testo, atlante&#10;&#10;Il contenuto generato dall'IA potrebbe non essere corretto.">
            <a:extLst>
              <a:ext uri="{FF2B5EF4-FFF2-40B4-BE49-F238E27FC236}">
                <a16:creationId xmlns:a16="http://schemas.microsoft.com/office/drawing/2014/main" id="{AC67141D-E51C-0E79-15C6-7744DF5ED9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95" y="926254"/>
            <a:ext cx="4681506" cy="50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95A18-5DF9-438D-02E5-9B65C36C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895EA6B-3B7E-F8B2-346C-9CB4A066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6968023" cy="4859103"/>
          </a:xfrm>
        </p:spPr>
        <p:txBody>
          <a:bodyPr>
            <a:normAutofit/>
          </a:bodyPr>
          <a:lstStyle/>
          <a:p>
            <a:br>
              <a:rPr lang="en-GB" sz="5400" dirty="0"/>
            </a:br>
            <a:br>
              <a:rPr lang="en-GB" sz="5400" dirty="0"/>
            </a:br>
            <a:r>
              <a:rPr lang="en-GB" sz="5400" dirty="0"/>
              <a:t>NANOSCALE</a:t>
            </a:r>
            <a:br>
              <a:rPr lang="en-GB" sz="5400" dirty="0"/>
            </a:br>
            <a:r>
              <a:rPr lang="en-GB" sz="5400" dirty="0"/>
              <a:t>OLIVINE FOR ATMOSPHERIC CO</a:t>
            </a:r>
            <a:r>
              <a:rPr lang="en-GB" sz="5400" baseline="-25000" dirty="0"/>
              <a:t>2</a:t>
            </a:r>
            <a:r>
              <a:rPr lang="en-GB" sz="5400" dirty="0"/>
              <a:t> CAPTURE</a:t>
            </a:r>
          </a:p>
        </p:txBody>
      </p:sp>
    </p:spTree>
    <p:extLst>
      <p:ext uri="{BB962C8B-B14F-4D97-AF65-F5344CB8AC3E}">
        <p14:creationId xmlns:p14="http://schemas.microsoft.com/office/powerpoint/2010/main" val="358618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DFFD18-6E74-F8F6-FF30-83119B58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7AF1BC-8385-E5EC-17FD-0DB4462F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06" y="3991500"/>
            <a:ext cx="8837546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noProof="0">
                <a:solidFill>
                  <a:srgbClr val="FFFFFF"/>
                </a:solidFill>
              </a:rPr>
              <a:t>PROSPECTS FOR CO</a:t>
            </a:r>
            <a:r>
              <a:rPr lang="en-US" sz="4700" baseline="-25000" noProof="0">
                <a:solidFill>
                  <a:srgbClr val="FFFFFF"/>
                </a:solidFill>
              </a:rPr>
              <a:t>2</a:t>
            </a:r>
            <a:r>
              <a:rPr lang="en-US" sz="4700" noProof="0">
                <a:solidFill>
                  <a:srgbClr val="FFFFFF"/>
                </a:solidFill>
              </a:rPr>
              <a:t> UTILIZATION AND REMOVAL</a:t>
            </a:r>
          </a:p>
        </p:txBody>
      </p:sp>
    </p:spTree>
    <p:extLst>
      <p:ext uri="{BB962C8B-B14F-4D97-AF65-F5344CB8AC3E}">
        <p14:creationId xmlns:p14="http://schemas.microsoft.com/office/powerpoint/2010/main" val="3359189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3AE9BA-73ED-FC70-86CE-D8CCD83E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726287"/>
            <a:ext cx="4431135" cy="1615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Nanoscale olivine for atmospheric CO</a:t>
            </a:r>
            <a:r>
              <a:rPr lang="en-US" b="1" kern="1200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capture</a:t>
            </a:r>
          </a:p>
        </p:txBody>
      </p:sp>
      <p:pic>
        <p:nvPicPr>
          <p:cNvPr id="9" name="Segnaposto contenuto 8" descr="Immagine che contiene schermata&#10;&#10;Il contenuto generato dall'IA potrebbe non essere corretto.">
            <a:extLst>
              <a:ext uri="{FF2B5EF4-FFF2-40B4-BE49-F238E27FC236}">
                <a16:creationId xmlns:a16="http://schemas.microsoft.com/office/drawing/2014/main" id="{9586ACA7-E62F-775E-FB25-E2C5811460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"/>
          <a:stretch>
            <a:fillRect/>
          </a:stretch>
        </p:blipFill>
        <p:spPr>
          <a:xfrm>
            <a:off x="20" y="10"/>
            <a:ext cx="12191980" cy="4210249"/>
          </a:xfrm>
          <a:prstGeom prst="rect">
            <a:avLst/>
          </a:prstGeo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B7C957-4392-59F0-4006-DABC2930A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2869" y="4210259"/>
            <a:ext cx="7020031" cy="22425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To </a:t>
            </a:r>
            <a:r>
              <a:rPr lang="en-US" sz="1800" b="1" dirty="0"/>
              <a:t>accelerate the reaction rate</a:t>
            </a:r>
            <a:r>
              <a:rPr lang="en-US" sz="1800" dirty="0"/>
              <a:t> of peridotite rock carbonation at ambient conditions, CO</a:t>
            </a:r>
            <a:r>
              <a:rPr lang="en-US" sz="1800" baseline="-25000" dirty="0"/>
              <a:t>2</a:t>
            </a:r>
            <a:r>
              <a:rPr lang="en-US" sz="1800" dirty="0"/>
              <a:t> is supplied at extreme pressures and temperature.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Nanoscale olivine particles, due to their </a:t>
            </a:r>
            <a:r>
              <a:rPr lang="en-US" sz="1800" b="1" dirty="0"/>
              <a:t>high</a:t>
            </a:r>
            <a:r>
              <a:rPr lang="en-US" sz="1800" dirty="0"/>
              <a:t> </a:t>
            </a:r>
            <a:r>
              <a:rPr lang="en-US" sz="1800" b="1" dirty="0"/>
              <a:t>surface-to-volume ratio</a:t>
            </a:r>
            <a:r>
              <a:rPr lang="en-US" sz="1800" dirty="0"/>
              <a:t>, reach a very high rate of carbonation at a time scale of </a:t>
            </a:r>
            <a:r>
              <a:rPr lang="en-US" sz="1800" b="1" dirty="0"/>
              <a:t>minutes</a:t>
            </a:r>
            <a:r>
              <a:rPr lang="en-US" sz="1800" dirty="0"/>
              <a:t> at ambient conditions</a:t>
            </a:r>
            <a:r>
              <a:rPr lang="en-US" sz="1300" dirty="0"/>
              <a:t>. </a:t>
            </a:r>
          </a:p>
          <a:p>
            <a:pPr marL="0">
              <a:lnSpc>
                <a:spcPct val="11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370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F5BBC1-B3AA-B882-2352-E3238FCD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74742"/>
            <a:ext cx="4621553" cy="155956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Nanoscale olivine for atmospheric CO</a:t>
            </a:r>
            <a:r>
              <a:rPr lang="en-US" b="1" kern="1200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capture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FCB9B1-A512-C57A-D459-FCE9EA6C1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7" y="2584058"/>
            <a:ext cx="4723027" cy="31590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The morphology of the nanoparticles was investigated by Atomic Force Microscope, and showed fractal </a:t>
            </a:r>
            <a:r>
              <a:rPr lang="en-US" sz="1800" b="1" dirty="0"/>
              <a:t>cauliflower structure</a:t>
            </a:r>
            <a:r>
              <a:rPr lang="en-US" sz="1800" dirty="0"/>
              <a:t>: </a:t>
            </a:r>
          </a:p>
          <a:p>
            <a:r>
              <a:rPr lang="en-US" sz="1800" dirty="0"/>
              <a:t>smaller nanoparticles with a size of 14 nm aggregate to form</a:t>
            </a:r>
          </a:p>
          <a:p>
            <a:r>
              <a:rPr lang="en-US" sz="1800" dirty="0"/>
              <a:t>larger cauliflower nanoparticles, with a size of 150 nm.</a:t>
            </a:r>
          </a:p>
          <a:p>
            <a:pPr marL="0"/>
            <a:endParaRPr lang="en-US" sz="1800" dirty="0"/>
          </a:p>
        </p:txBody>
      </p:sp>
      <p:pic>
        <p:nvPicPr>
          <p:cNvPr id="6" name="Segnaposto contenuto 5" descr="Immagine che contiene schermata&#10;&#10;Il contenuto generato dall'IA potrebbe non essere corretto.">
            <a:extLst>
              <a:ext uri="{FF2B5EF4-FFF2-40B4-BE49-F238E27FC236}">
                <a16:creationId xmlns:a16="http://schemas.microsoft.com/office/drawing/2014/main" id="{759417EB-7AAC-5590-5CA0-AE6AD26E9A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64" y="1114923"/>
            <a:ext cx="5381574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96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ttacielo curvo con il cielo blu come sfondo">
            <a:extLst>
              <a:ext uri="{FF2B5EF4-FFF2-40B4-BE49-F238E27FC236}">
                <a16:creationId xmlns:a16="http://schemas.microsoft.com/office/drawing/2014/main" id="{46AE8B4F-9EC0-65D4-249B-E3A2A819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B5B6709-A482-AF52-A12B-1F0DF7E2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06" y="3255666"/>
            <a:ext cx="7896496" cy="2606317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5400" dirty="0">
                <a:solidFill>
                  <a:srgbClr val="FFFFFF"/>
                </a:solidFill>
              </a:rPr>
            </a:br>
            <a:br>
              <a:rPr lang="en-US" sz="5400" dirty="0">
                <a:solidFill>
                  <a:srgbClr val="FFFFFF"/>
                </a:solidFill>
              </a:rPr>
            </a:b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CONCLUSION AND PERSPECTIVE</a:t>
            </a:r>
          </a:p>
        </p:txBody>
      </p:sp>
    </p:spTree>
    <p:extLst>
      <p:ext uri="{BB962C8B-B14F-4D97-AF65-F5344CB8AC3E}">
        <p14:creationId xmlns:p14="http://schemas.microsoft.com/office/powerpoint/2010/main" val="3444141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8C7EF6-22BE-A722-C0A9-470BB153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261258"/>
            <a:ext cx="5916169" cy="5526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and perspective</a:t>
            </a:r>
          </a:p>
        </p:txBody>
      </p:sp>
      <p:pic>
        <p:nvPicPr>
          <p:cNvPr id="6" name="Segnaposto contenuto 5" descr="Immagine che contiene Minerale, quartz, cristallo, Sostanza chimica&#10;&#10;Il contenuto generato dall'IA potrebbe non essere corretto.">
            <a:extLst>
              <a:ext uri="{FF2B5EF4-FFF2-40B4-BE49-F238E27FC236}">
                <a16:creationId xmlns:a16="http://schemas.microsoft.com/office/drawing/2014/main" id="{F7019607-C170-A68F-CD4A-CD402F7EB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3480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A54911-F584-B4EC-5D1B-20EEAE905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5530" y="884255"/>
            <a:ext cx="6179172" cy="582804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Several methods to </a:t>
            </a:r>
            <a:r>
              <a:rPr lang="en-US" sz="1800" b="1" dirty="0"/>
              <a:t>counteract climate change </a:t>
            </a:r>
            <a:r>
              <a:rPr lang="en-US" sz="1800" dirty="0"/>
              <a:t>have been investigated.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 promising method is </a:t>
            </a:r>
            <a:r>
              <a:rPr lang="en-US" sz="1800" b="1" dirty="0"/>
              <a:t>Carbon Dioxide Removal</a:t>
            </a:r>
            <a:r>
              <a:rPr lang="en-US" sz="1800" dirty="0"/>
              <a:t>, CDR, performed with minerals. 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Olivine</a:t>
            </a:r>
            <a:r>
              <a:rPr lang="en-US" sz="1800" dirty="0"/>
              <a:t> (Mg</a:t>
            </a:r>
            <a:r>
              <a:rPr lang="en-US" sz="1800" baseline="-25000" dirty="0"/>
              <a:t>2</a:t>
            </a:r>
            <a:r>
              <a:rPr lang="en-US" sz="1800" dirty="0"/>
              <a:t>SiO</a:t>
            </a:r>
            <a:r>
              <a:rPr lang="en-US" sz="1800" baseline="-25000" dirty="0"/>
              <a:t>4</a:t>
            </a:r>
            <a:r>
              <a:rPr lang="en-US" sz="1800" dirty="0"/>
              <a:t>) is a good candidate to perform CDR because of its high CO</a:t>
            </a:r>
            <a:r>
              <a:rPr lang="en-US" sz="1800" baseline="-25000" dirty="0"/>
              <a:t>2</a:t>
            </a:r>
            <a:r>
              <a:rPr lang="en-US" sz="1800" dirty="0"/>
              <a:t> absorbance.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Mineral carbonation </a:t>
            </a:r>
            <a:r>
              <a:rPr lang="en-US" sz="1800" dirty="0"/>
              <a:t>is the process with which gas CO</a:t>
            </a:r>
            <a:r>
              <a:rPr lang="en-US" sz="1800" baseline="-25000" dirty="0"/>
              <a:t>2</a:t>
            </a:r>
            <a:r>
              <a:rPr lang="en-US" sz="1800" dirty="0"/>
              <a:t> is converted to a solid, stable mineral.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Olivine reacts with CO</a:t>
            </a:r>
            <a:r>
              <a:rPr lang="en-US" sz="1800" baseline="-25000" dirty="0"/>
              <a:t>2</a:t>
            </a:r>
            <a:r>
              <a:rPr lang="en-US" sz="1800" dirty="0"/>
              <a:t> then they are </a:t>
            </a:r>
            <a:r>
              <a:rPr lang="en-US" sz="1800" b="1" dirty="0"/>
              <a:t>transformed in magnesite</a:t>
            </a:r>
            <a:r>
              <a:rPr lang="en-US" sz="1800" dirty="0"/>
              <a:t> (MgCO</a:t>
            </a:r>
            <a:r>
              <a:rPr lang="en-US" sz="1800" baseline="-25000" dirty="0"/>
              <a:t>3</a:t>
            </a:r>
            <a:r>
              <a:rPr lang="en-US" sz="1800" dirty="0"/>
              <a:t>) plus another mineral.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Limitation: mineral carbonation is a </a:t>
            </a:r>
            <a:r>
              <a:rPr lang="en-US" sz="1800" b="1" dirty="0"/>
              <a:t>slow</a:t>
            </a:r>
            <a:r>
              <a:rPr lang="en-US" sz="1800" dirty="0"/>
              <a:t> process and </a:t>
            </a:r>
            <a:r>
              <a:rPr lang="en-US" sz="1800" b="1" dirty="0"/>
              <a:t>not expanded </a:t>
            </a:r>
            <a:r>
              <a:rPr lang="en-US" sz="1800" dirty="0"/>
              <a:t>all over the world.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Idea to make olivine </a:t>
            </a:r>
            <a:r>
              <a:rPr lang="en-US" sz="1800" b="1" dirty="0"/>
              <a:t>nanoparticles</a:t>
            </a:r>
            <a:r>
              <a:rPr lang="en-US" sz="1800" dirty="0"/>
              <a:t>. Reaction faster due to their high surface-to-volume ratio.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By fractioning olivine in nanoparticles is possible to make an </a:t>
            </a:r>
            <a:r>
              <a:rPr lang="en-US" sz="1800" b="1" dirty="0"/>
              <a:t>enhanced weathering </a:t>
            </a:r>
            <a:r>
              <a:rPr lang="en-US" sz="1800" dirty="0"/>
              <a:t>process.</a:t>
            </a:r>
          </a:p>
        </p:txBody>
      </p:sp>
    </p:spTree>
    <p:extLst>
      <p:ext uri="{BB962C8B-B14F-4D97-AF65-F5344CB8AC3E}">
        <p14:creationId xmlns:p14="http://schemas.microsoft.com/office/powerpoint/2010/main" val="226716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3D49D-08CF-96D1-3F37-DE5D6FDD4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0337CE7-52DE-778F-CD18-7209A1170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FC5103-8644-B7ED-45E3-ABCCE9FB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9964"/>
            <a:ext cx="4361686" cy="11718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and perspective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125951-CDBF-F529-DD13-9D90FA4A2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991785"/>
            <a:ext cx="4642641" cy="409651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It is possible to </a:t>
            </a:r>
            <a:r>
              <a:rPr lang="en-US" sz="1800" b="1" dirty="0"/>
              <a:t>enhance the weathering process</a:t>
            </a:r>
            <a:r>
              <a:rPr lang="en-US" sz="1800" dirty="0"/>
              <a:t> as follows: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mine </a:t>
            </a:r>
            <a:r>
              <a:rPr lang="en-US" sz="1800" dirty="0"/>
              <a:t>olivine in various location, strategically distributed </a:t>
            </a:r>
            <a:r>
              <a:rPr lang="en-US" sz="1800" b="1" dirty="0"/>
              <a:t>over the globe</a:t>
            </a:r>
            <a:r>
              <a:rPr lang="en-US" sz="1800" dirty="0"/>
              <a:t>,</a:t>
            </a:r>
            <a:endParaRPr lang="en-US" sz="1800" b="1" dirty="0"/>
          </a:p>
          <a:p>
            <a:pPr>
              <a:lnSpc>
                <a:spcPct val="110000"/>
              </a:lnSpc>
            </a:pPr>
            <a:r>
              <a:rPr lang="en-US" sz="1800" b="1" dirty="0"/>
              <a:t>mill </a:t>
            </a:r>
            <a:r>
              <a:rPr lang="en-US" sz="1800" dirty="0"/>
              <a:t>olivine to make from it a </a:t>
            </a:r>
            <a:r>
              <a:rPr lang="en-US" sz="1800" b="1" dirty="0"/>
              <a:t>powder</a:t>
            </a:r>
            <a:r>
              <a:rPr lang="en-US" sz="1800" dirty="0"/>
              <a:t>, made by olivine nanoparticles, 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spread</a:t>
            </a:r>
            <a:r>
              <a:rPr lang="en-US" sz="1800" dirty="0"/>
              <a:t> fine-grained olivine powder over agricultural and forest land or along beaches.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Removing CO</a:t>
            </a:r>
            <a:r>
              <a:rPr lang="en-US" sz="1800" baseline="-25000" dirty="0"/>
              <a:t>2</a:t>
            </a:r>
            <a:r>
              <a:rPr lang="en-US" sz="1800" dirty="0"/>
              <a:t> from the atmosphere and </a:t>
            </a:r>
            <a:r>
              <a:rPr lang="en-US" sz="1800" b="1" dirty="0"/>
              <a:t>storing it safely </a:t>
            </a:r>
            <a:r>
              <a:rPr lang="en-US" sz="1800" dirty="0"/>
              <a:t>can be possible. </a:t>
            </a:r>
          </a:p>
        </p:txBody>
      </p:sp>
      <p:pic>
        <p:nvPicPr>
          <p:cNvPr id="7" name="Segnaposto contenuto 6" descr="Immagine che contiene aria aperta, cielo, acqua, nuvola&#10;&#10;Il contenuto generato dall'IA potrebbe non essere corretto.">
            <a:extLst>
              <a:ext uri="{FF2B5EF4-FFF2-40B4-BE49-F238E27FC236}">
                <a16:creationId xmlns:a16="http://schemas.microsoft.com/office/drawing/2014/main" id="{8F9EAA07-A28A-7CC6-46B4-CDCF50C72B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4" r="6566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A2B6504-A6D3-9FBE-2BB6-4353127E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086" y="2605549"/>
            <a:ext cx="5984797" cy="2487562"/>
          </a:xfrm>
        </p:spPr>
        <p:txBody>
          <a:bodyPr>
            <a:normAutofit/>
          </a:bodyPr>
          <a:lstStyle/>
          <a:p>
            <a:r>
              <a:rPr lang="en-GB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8867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D34404-6D6A-DEA9-0FF4-D6C663E3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40"/>
            <a:ext cx="3195676" cy="5788150"/>
          </a:xfrm>
        </p:spPr>
        <p:txBody>
          <a:bodyPr anchor="ctr">
            <a:normAutofit/>
          </a:bodyPr>
          <a:lstStyle/>
          <a:p>
            <a:r>
              <a:rPr lang="en-GB" sz="4000" dirty="0"/>
              <a:t>Prospects for CO</a:t>
            </a:r>
            <a:r>
              <a:rPr lang="en-GB" sz="4000" baseline="-25000" dirty="0"/>
              <a:t>2</a:t>
            </a:r>
            <a:r>
              <a:rPr lang="en-GB" sz="4000" dirty="0"/>
              <a:t> utilization and removal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B38D582-0A4C-8AA0-5A4C-4A1AAAF5C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598901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13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922516-86F4-E1C4-8189-CC782BD4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noProof="0" dirty="0"/>
              <a:t>Prospects for CO</a:t>
            </a:r>
            <a:r>
              <a:rPr lang="en-GB" baseline="-25000" noProof="0" dirty="0"/>
              <a:t>2</a:t>
            </a:r>
            <a:r>
              <a:rPr lang="en-GB" noProof="0" dirty="0"/>
              <a:t> utilization and removal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2EFFAA-D773-7779-D1DB-7635D1B2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It is called </a:t>
            </a:r>
            <a:r>
              <a:rPr lang="en-GB" sz="1800" b="1" dirty="0"/>
              <a:t>Carbon Dioxide Capture and Storage</a:t>
            </a:r>
            <a:r>
              <a:rPr lang="en-GB" sz="1800" dirty="0"/>
              <a:t>, CCS, the process with which CO</a:t>
            </a:r>
            <a:r>
              <a:rPr lang="en-GB" sz="1800" baseline="-25000" dirty="0"/>
              <a:t>2</a:t>
            </a:r>
            <a:r>
              <a:rPr lang="en-GB" sz="1800" dirty="0"/>
              <a:t> is: </a:t>
            </a:r>
          </a:p>
          <a:p>
            <a:r>
              <a:rPr lang="en-GB" sz="1800" dirty="0"/>
              <a:t>captured from air, </a:t>
            </a:r>
          </a:p>
          <a:p>
            <a:r>
              <a:rPr lang="en-GB" sz="1800" dirty="0"/>
              <a:t>stored industrially (materials) or biologically (trees),</a:t>
            </a:r>
          </a:p>
          <a:p>
            <a:r>
              <a:rPr lang="en-GB" sz="1800" dirty="0"/>
              <a:t>reused.</a:t>
            </a:r>
          </a:p>
          <a:p>
            <a:pPr marL="0" indent="0">
              <a:buNone/>
            </a:pPr>
            <a:r>
              <a:rPr lang="en-GB" sz="1800" dirty="0"/>
              <a:t>CO</a:t>
            </a:r>
            <a:r>
              <a:rPr lang="en-GB" sz="1800" baseline="-25000" dirty="0"/>
              <a:t>2</a:t>
            </a:r>
            <a:r>
              <a:rPr lang="en-GB" sz="1800" dirty="0"/>
              <a:t> is supplied from fossil-derived waste gases and then is </a:t>
            </a:r>
            <a:r>
              <a:rPr lang="en-GB" sz="1800" b="1" dirty="0"/>
              <a:t>captured</a:t>
            </a:r>
            <a:r>
              <a:rPr lang="en-GB" sz="1800" dirty="0"/>
              <a:t> from the atmosphere by </a:t>
            </a:r>
            <a:r>
              <a:rPr lang="en-GB" sz="1800" b="1" dirty="0"/>
              <a:t>industrial</a:t>
            </a:r>
            <a:r>
              <a:rPr lang="en-GB" sz="1800" dirty="0"/>
              <a:t> processes or by </a:t>
            </a:r>
            <a:r>
              <a:rPr lang="en-GB" sz="1800" b="1" dirty="0"/>
              <a:t>land-based</a:t>
            </a:r>
            <a:r>
              <a:rPr lang="en-GB" sz="1800" dirty="0"/>
              <a:t> processes. </a:t>
            </a:r>
          </a:p>
          <a:p>
            <a:pPr marL="0" indent="0">
              <a:buNone/>
            </a:pPr>
            <a:r>
              <a:rPr lang="en-GB" sz="1800" dirty="0"/>
              <a:t>These methods have been promoted to </a:t>
            </a:r>
            <a:r>
              <a:rPr lang="en-GB" sz="1800" b="1" dirty="0"/>
              <a:t>remove</a:t>
            </a:r>
            <a:r>
              <a:rPr lang="en-GB" sz="1800" dirty="0"/>
              <a:t> carbon dioxide from the atmosphere.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noProof="0" dirty="0"/>
          </a:p>
        </p:txBody>
      </p:sp>
      <p:pic>
        <p:nvPicPr>
          <p:cNvPr id="5" name="Picture 4" descr="Fumo dalla fabbrica">
            <a:extLst>
              <a:ext uri="{FF2B5EF4-FFF2-40B4-BE49-F238E27FC236}">
                <a16:creationId xmlns:a16="http://schemas.microsoft.com/office/drawing/2014/main" id="{82DF5BA3-7318-C215-E7F9-B1D43D4D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63" r="8767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6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F992F59-C581-CC80-C7CB-3F613BE0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368" y="371789"/>
            <a:ext cx="4177554" cy="14168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GB" sz="33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Prospects for CO</a:t>
            </a:r>
            <a:r>
              <a:rPr lang="en-GB" sz="3300" b="1" kern="1200" baseline="-25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GB" sz="33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utilization and removal</a:t>
            </a:r>
          </a:p>
        </p:txBody>
      </p:sp>
      <p:pic>
        <p:nvPicPr>
          <p:cNvPr id="12" name="Segnaposto contenuto 11" descr="Immagine che contiene aria aperta, erba, Paesaggio naturale, pianta&#10;&#10;Il contenuto generato dall'IA potrebbe non essere corretto.">
            <a:extLst>
              <a:ext uri="{FF2B5EF4-FFF2-40B4-BE49-F238E27FC236}">
                <a16:creationId xmlns:a16="http://schemas.microsoft.com/office/drawing/2014/main" id="{7508D104-6721-87C2-77BD-FFB924F3BB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0" r="1306"/>
          <a:stretch>
            <a:fillRect/>
          </a:stretch>
        </p:blipFill>
        <p:spPr>
          <a:xfrm rot="10800000">
            <a:off x="-983209" y="0"/>
            <a:ext cx="7728137" cy="6857990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AF48C15-F9CA-5AE0-A922-A8D0A3C91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5368" y="2160397"/>
            <a:ext cx="4177554" cy="3888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1800" dirty="0"/>
              <a:t>CO</a:t>
            </a:r>
            <a:r>
              <a:rPr lang="en-GB" sz="1800" baseline="-25000" dirty="0"/>
              <a:t>2</a:t>
            </a:r>
            <a:r>
              <a:rPr lang="en-GB" sz="1800" dirty="0"/>
              <a:t> utilization in </a:t>
            </a:r>
            <a:r>
              <a:rPr lang="en-GB" sz="1800" b="1" dirty="0"/>
              <a:t>industrial </a:t>
            </a:r>
            <a:r>
              <a:rPr lang="en-GB" sz="1800" dirty="0"/>
              <a:t>or chemical processes gives </a:t>
            </a:r>
            <a:r>
              <a:rPr lang="en-GB" sz="1800" b="1" dirty="0"/>
              <a:t>valuable</a:t>
            </a:r>
            <a:r>
              <a:rPr lang="en-GB" sz="1800" dirty="0"/>
              <a:t>-carbon containing </a:t>
            </a:r>
            <a:r>
              <a:rPr lang="en-GB" sz="1800" b="1" dirty="0"/>
              <a:t>products</a:t>
            </a:r>
            <a:r>
              <a:rPr lang="en-GB" sz="1800" dirty="0"/>
              <a:t>. </a:t>
            </a:r>
          </a:p>
          <a:p>
            <a:pPr marL="0" indent="0">
              <a:buNone/>
            </a:pPr>
            <a:r>
              <a:rPr lang="en-GB" sz="1800" b="1" noProof="0" dirty="0"/>
              <a:t>Biological</a:t>
            </a:r>
            <a:r>
              <a:rPr lang="en-GB" sz="1800" noProof="0" dirty="0"/>
              <a:t> land-based processes can generate economic value in the form of, for example, wood products for buildings</a:t>
            </a:r>
            <a:r>
              <a:rPr lang="en-GB" sz="1800" dirty="0"/>
              <a:t> </a:t>
            </a:r>
            <a:r>
              <a:rPr lang="en-US" sz="1800" dirty="0"/>
              <a:t>or by </a:t>
            </a:r>
            <a:r>
              <a:rPr lang="en-US" sz="1800" b="1" dirty="0"/>
              <a:t>increasing plant yields </a:t>
            </a:r>
            <a:r>
              <a:rPr lang="en-US" sz="1800" dirty="0"/>
              <a:t>from enhanced soil carbon uptake.</a:t>
            </a:r>
            <a:endParaRPr lang="en-GB" sz="1800" noProof="0" dirty="0"/>
          </a:p>
          <a:p>
            <a:pPr marL="0" indent="0">
              <a:buNone/>
            </a:pPr>
            <a:endParaRPr lang="en-GB" sz="1800" noProof="0" dirty="0"/>
          </a:p>
        </p:txBody>
      </p:sp>
    </p:spTree>
    <p:extLst>
      <p:ext uri="{BB962C8B-B14F-4D97-AF65-F5344CB8AC3E}">
        <p14:creationId xmlns:p14="http://schemas.microsoft.com/office/powerpoint/2010/main" val="359345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AF6AA-8B35-7355-B7E0-46B0F4DE2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214A6ED-8601-72DA-9186-73723B9A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Prospects for CO</a:t>
            </a:r>
            <a:r>
              <a:rPr lang="en-US" sz="3300" b="1" kern="1200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utilization and removal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552C77-D743-6489-BEB2-4745A1C4E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7" y="2212848"/>
            <a:ext cx="4361687" cy="40965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CCS has the disadvantage that it is </a:t>
            </a:r>
            <a:r>
              <a:rPr lang="en-US" sz="1800" b="1" dirty="0"/>
              <a:t>expensive</a:t>
            </a:r>
            <a:r>
              <a:rPr lang="en-US" sz="1800" dirty="0"/>
              <a:t> to perform, although it brings to economic achievements. </a:t>
            </a:r>
          </a:p>
          <a:p>
            <a:pPr marL="0" indent="0">
              <a:buNone/>
            </a:pPr>
            <a:r>
              <a:rPr lang="en-US" sz="1800" dirty="0"/>
              <a:t>There are </a:t>
            </a:r>
            <a:r>
              <a:rPr lang="en-US" sz="1800" b="1" dirty="0"/>
              <a:t>alternative </a:t>
            </a:r>
            <a:r>
              <a:rPr lang="en-US" sz="1800" dirty="0"/>
              <a:t>methods to capture CO</a:t>
            </a:r>
            <a:r>
              <a:rPr lang="en-US" sz="1800" baseline="-25000" dirty="0"/>
              <a:t>2 </a:t>
            </a:r>
            <a:r>
              <a:rPr lang="en-US" sz="1800" dirty="0"/>
              <a:t>, provided by nature and less expensive. </a:t>
            </a:r>
            <a:endParaRPr lang="en-US" sz="1800" baseline="-25000" dirty="0"/>
          </a:p>
          <a:p>
            <a:pPr marL="0" indent="0">
              <a:buNone/>
            </a:pPr>
            <a:r>
              <a:rPr lang="en-US" sz="1800" dirty="0"/>
              <a:t>A promising approach is the </a:t>
            </a:r>
            <a:r>
              <a:rPr lang="en-US" sz="1800" b="1" dirty="0"/>
              <a:t>storage of CO</a:t>
            </a:r>
            <a:r>
              <a:rPr lang="en-US" sz="1800" b="1" baseline="-25000" dirty="0"/>
              <a:t>2</a:t>
            </a:r>
            <a:r>
              <a:rPr lang="en-US" sz="1800" b="1" dirty="0"/>
              <a:t> in minerals</a:t>
            </a:r>
            <a:r>
              <a:rPr lang="en-US" sz="1800" dirty="0"/>
              <a:t>, of which mineral Olivine is a good candidate.</a:t>
            </a:r>
            <a:endParaRPr lang="en-US" sz="1800" b="1" dirty="0"/>
          </a:p>
        </p:txBody>
      </p:sp>
      <p:pic>
        <p:nvPicPr>
          <p:cNvPr id="8" name="Segnaposto contenuto 7" descr="Immagine che contiene quartz, cristallo, Minerale, verde&#10;&#10;Il contenuto generato dall'IA potrebbe non essere corretto.">
            <a:extLst>
              <a:ext uri="{FF2B5EF4-FFF2-40B4-BE49-F238E27FC236}">
                <a16:creationId xmlns:a16="http://schemas.microsoft.com/office/drawing/2014/main" id="{7571355D-F4BA-26E9-FF32-74FFD625F6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7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2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3920927-6FC8-95C4-FE50-A533A2DE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6968023" cy="4859103"/>
          </a:xfrm>
        </p:spPr>
        <p:txBody>
          <a:bodyPr>
            <a:normAutofit/>
          </a:bodyPr>
          <a:lstStyle/>
          <a:p>
            <a:br>
              <a:rPr lang="en-GB" sz="5400" dirty="0"/>
            </a:br>
            <a:br>
              <a:rPr lang="en-GB" sz="5400" dirty="0"/>
            </a:br>
            <a:br>
              <a:rPr lang="en-GB" sz="5400" dirty="0"/>
            </a:br>
            <a:r>
              <a:rPr lang="en-GB" sz="5400" dirty="0"/>
              <a:t>OLIVINE FOR ATMOSPHERIC CO</a:t>
            </a:r>
            <a:r>
              <a:rPr lang="en-GB" sz="5400" baseline="-25000" dirty="0"/>
              <a:t>2</a:t>
            </a:r>
            <a:r>
              <a:rPr lang="en-GB" sz="5400" dirty="0"/>
              <a:t> CAPTURE</a:t>
            </a:r>
          </a:p>
        </p:txBody>
      </p:sp>
    </p:spTree>
    <p:extLst>
      <p:ext uri="{BB962C8B-B14F-4D97-AF65-F5344CB8AC3E}">
        <p14:creationId xmlns:p14="http://schemas.microsoft.com/office/powerpoint/2010/main" val="202388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5679FAD-64E1-4185-A309-93B6FD06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3553412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Olivine for atmospheric CO</a:t>
            </a:r>
            <a:r>
              <a:rPr lang="en-US" sz="3300" b="1" kern="1200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capture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6A707B9-ED80-F0EF-D364-E4480FB2C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7" y="2212848"/>
            <a:ext cx="4136333" cy="41224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1800" dirty="0"/>
              <a:t>It is called </a:t>
            </a:r>
            <a:r>
              <a:rPr lang="en-GB" sz="1800" b="1" dirty="0"/>
              <a:t>Carbon Dioxide Removal</a:t>
            </a:r>
            <a:r>
              <a:rPr lang="en-GB" sz="1800" dirty="0"/>
              <a:t>, CDR, a process with which CO</a:t>
            </a:r>
            <a:r>
              <a:rPr lang="en-GB" sz="1800" baseline="-25000" dirty="0"/>
              <a:t>2</a:t>
            </a:r>
            <a:r>
              <a:rPr lang="en-GB" sz="1800" dirty="0"/>
              <a:t> is removed from the atmosphere. </a:t>
            </a:r>
          </a:p>
          <a:p>
            <a:pPr marL="0" indent="0">
              <a:buNone/>
            </a:pPr>
            <a:r>
              <a:rPr lang="en-GB" sz="1800" dirty="0"/>
              <a:t>It can be achieved by different techniques or device, for example by storing CO</a:t>
            </a:r>
            <a:r>
              <a:rPr lang="en-GB" sz="1800" baseline="-25000" dirty="0"/>
              <a:t>2</a:t>
            </a:r>
            <a:r>
              <a:rPr lang="en-GB" sz="1800" dirty="0"/>
              <a:t> in minerals.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geology, a </a:t>
            </a:r>
            <a:r>
              <a:rPr lang="en-US" sz="1800" b="1" dirty="0"/>
              <a:t>mineral</a:t>
            </a:r>
            <a:r>
              <a:rPr lang="en-US" sz="1800" dirty="0"/>
              <a:t> is a naturally occurring </a:t>
            </a:r>
            <a:r>
              <a:rPr lang="en-US" sz="1800" b="1" dirty="0"/>
              <a:t>solid</a:t>
            </a:r>
            <a:r>
              <a:rPr lang="en-US" sz="1800" dirty="0"/>
              <a:t> that has a </a:t>
            </a:r>
            <a:r>
              <a:rPr lang="en-US" sz="1800" b="1" dirty="0"/>
              <a:t>well-defined</a:t>
            </a:r>
            <a:r>
              <a:rPr lang="en-US" sz="1800" dirty="0"/>
              <a:t> </a:t>
            </a:r>
            <a:r>
              <a:rPr lang="en-US" sz="1800" b="1" dirty="0"/>
              <a:t>chemical</a:t>
            </a:r>
            <a:r>
              <a:rPr lang="en-US" sz="1800" dirty="0"/>
              <a:t> composition and a </a:t>
            </a:r>
            <a:r>
              <a:rPr lang="en-US" sz="1800" b="1" dirty="0"/>
              <a:t>crystal</a:t>
            </a:r>
            <a:r>
              <a:rPr lang="en-US" sz="1800" dirty="0"/>
              <a:t> structure.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9" name="Segnaposto contenuto 8" descr="Immagine che contiene cristallo, quartz, Minerale, ametista&#10;&#10;Il contenuto generato dall'IA potrebbe non essere corretto.">
            <a:extLst>
              <a:ext uri="{FF2B5EF4-FFF2-40B4-BE49-F238E27FC236}">
                <a16:creationId xmlns:a16="http://schemas.microsoft.com/office/drawing/2014/main" id="{9EE63638-D709-9F10-2F5F-C75FC88AB3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4" r="6735" b="-1"/>
          <a:stretch>
            <a:fillRect/>
          </a:stretch>
        </p:blipFill>
        <p:spPr>
          <a:xfrm>
            <a:off x="5191430" y="0"/>
            <a:ext cx="72660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6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407100-21FF-7106-6122-2C7A17DD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20" y="512466"/>
            <a:ext cx="3212502" cy="1562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Olivine for atmospheric CO</a:t>
            </a:r>
            <a:r>
              <a:rPr lang="en-US" b="1" kern="1200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capture</a:t>
            </a:r>
            <a:endParaRPr lang="en-US" b="1" kern="1200" baseline="-25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Segnaposto contenuto 5" descr="Immagine che contiene Minerale, verde, quartz, cristallo&#10;&#10;Il contenuto generato dall'IA potrebbe non essere corretto.">
            <a:extLst>
              <a:ext uri="{FF2B5EF4-FFF2-40B4-BE49-F238E27FC236}">
                <a16:creationId xmlns:a16="http://schemas.microsoft.com/office/drawing/2014/main" id="{AAC43F31-96A0-7864-CF52-888EE96D8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r="788" b="-2"/>
          <a:stretch>
            <a:fillRect/>
          </a:stretch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B2DFEC-7937-7CEE-C302-788CFD469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00042" y="2241754"/>
            <a:ext cx="3315329" cy="365760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The mineral </a:t>
            </a:r>
            <a:r>
              <a:rPr lang="en-US" sz="1800" b="1" dirty="0"/>
              <a:t>Olivine </a:t>
            </a:r>
            <a:r>
              <a:rPr lang="en-US" sz="1800" dirty="0"/>
              <a:t>is a magnesium iron silicate with chemical formula: (</a:t>
            </a:r>
            <a:r>
              <a:rPr lang="en-US" sz="1800" b="1" dirty="0" err="1"/>
              <a:t>Mg,Fe</a:t>
            </a:r>
            <a:r>
              <a:rPr lang="en-US" sz="1800" b="1" dirty="0"/>
              <a:t>)</a:t>
            </a:r>
            <a:r>
              <a:rPr lang="en-US" sz="1800" b="1" baseline="-25000" dirty="0"/>
              <a:t>2</a:t>
            </a:r>
            <a:r>
              <a:rPr lang="en-US" sz="1800" b="1" dirty="0"/>
              <a:t>SiO</a:t>
            </a:r>
            <a:r>
              <a:rPr lang="en-US" sz="1800" b="1" baseline="-25000" dirty="0"/>
              <a:t>4 </a:t>
            </a:r>
            <a:r>
              <a:rPr lang="en-US" sz="1800" dirty="0"/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Olivine is a promising candidate for the </a:t>
            </a:r>
            <a:r>
              <a:rPr lang="en-US" sz="1800" b="1" dirty="0"/>
              <a:t>storage</a:t>
            </a:r>
            <a:r>
              <a:rPr lang="en-US" sz="1800" dirty="0"/>
              <a:t> of CO</a:t>
            </a:r>
            <a:r>
              <a:rPr lang="en-US" sz="1800" baseline="-25000" dirty="0"/>
              <a:t>2</a:t>
            </a:r>
            <a:r>
              <a:rPr lang="en-US" sz="1800" dirty="0"/>
              <a:t> in minerals because of its Earth </a:t>
            </a:r>
            <a:r>
              <a:rPr lang="en-US" sz="1800" b="1" dirty="0"/>
              <a:t>abundance</a:t>
            </a:r>
            <a:r>
              <a:rPr lang="en-US" sz="1800" dirty="0"/>
              <a:t> and its high CO</a:t>
            </a:r>
            <a:r>
              <a:rPr lang="en-US" sz="1800" baseline="-25000" dirty="0"/>
              <a:t>2</a:t>
            </a:r>
            <a:r>
              <a:rPr lang="en-US" sz="1800" dirty="0"/>
              <a:t> </a:t>
            </a:r>
            <a:r>
              <a:rPr lang="en-US" sz="1800" b="1" dirty="0"/>
              <a:t>absorption</a:t>
            </a:r>
            <a:r>
              <a:rPr lang="en-US" sz="1800" dirty="0"/>
              <a:t> capacity, which is of the order of 50 wt. %. </a:t>
            </a:r>
          </a:p>
        </p:txBody>
      </p:sp>
    </p:spTree>
    <p:extLst>
      <p:ext uri="{BB962C8B-B14F-4D97-AF65-F5344CB8AC3E}">
        <p14:creationId xmlns:p14="http://schemas.microsoft.com/office/powerpoint/2010/main" val="242276467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1277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8" baseType="lpstr">
      <vt:lpstr>Arial</vt:lpstr>
      <vt:lpstr>Neue Haas Grotesk Text Pro</vt:lpstr>
      <vt:lpstr>VanillaVTI</vt:lpstr>
      <vt:lpstr>OLIVINE for CO2 capture and safe storage</vt:lpstr>
      <vt:lpstr>PROSPECTS FOR CO2 UTILIZATION AND REMOVAL</vt:lpstr>
      <vt:lpstr>Prospects for CO2 utilization and removal</vt:lpstr>
      <vt:lpstr>Prospects for CO2 utilization and removal</vt:lpstr>
      <vt:lpstr>Prospects for CO2 utilization and removal</vt:lpstr>
      <vt:lpstr>Prospects for CO2 utilization and removal</vt:lpstr>
      <vt:lpstr>   OLIVINE FOR ATMOSPHERIC CO2 CAPTURE</vt:lpstr>
      <vt:lpstr>Olivine for atmospheric CO2 capture</vt:lpstr>
      <vt:lpstr>Olivine for atmospheric CO2 capture</vt:lpstr>
      <vt:lpstr>Olivine for atmospheric CO2 capture</vt:lpstr>
      <vt:lpstr>PROCESSES FOR CO2 CAPTURE: WEATHERING AND CARBONATION</vt:lpstr>
      <vt:lpstr>Weathering process</vt:lpstr>
      <vt:lpstr>Mineral carbonation</vt:lpstr>
      <vt:lpstr>                           Mineral carbonation</vt:lpstr>
      <vt:lpstr>IN SITU PERIDOTITE CARBONATION</vt:lpstr>
      <vt:lpstr>In situ peridotite carbonation</vt:lpstr>
      <vt:lpstr>In situ peridotite carbonation</vt:lpstr>
      <vt:lpstr>In situ peridotite carbonation</vt:lpstr>
      <vt:lpstr>  NANOSCALE OLIVINE FOR ATMOSPHERIC CO2 CAPTURE</vt:lpstr>
      <vt:lpstr>Nanoscale olivine for atmospheric CO2 capture</vt:lpstr>
      <vt:lpstr>Nanoscale olivine for atmospheric CO2 capture</vt:lpstr>
      <vt:lpstr>   CONCLUSION AND PERSPECTIVE</vt:lpstr>
      <vt:lpstr>Conclusion and perspective</vt:lpstr>
      <vt:lpstr>Conclusion and perspective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Domenica Minervini</dc:creator>
  <cp:lastModifiedBy>Domenica Minervini</cp:lastModifiedBy>
  <cp:revision>68</cp:revision>
  <dcterms:created xsi:type="dcterms:W3CDTF">2025-06-08T15:37:50Z</dcterms:created>
  <dcterms:modified xsi:type="dcterms:W3CDTF">2025-06-11T08:31:31Z</dcterms:modified>
</cp:coreProperties>
</file>